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Default Extension="dat" ContentType="text/plain"/>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4" /><Relationship Type="http://schemas.openxmlformats.org/package/2006/relationships/metadata/core-properties" Target="docProps/core.xml" Id="rId3" /><Relationship Type="http://schemas.openxmlformats.org/officeDocument/2006/relationships/extended-properties" Target="docProps/app.xml" Id="rId2" /><Relationship Type="http://schemas.openxmlformats.org/officeDocument/2006/relationships/custom-properties" Target="docProps/custom.xml" Id="rId5" /><Relationship Type="http://schemas.microsoft.com/office/2006/relationships/txt" Target="/udata/data.dat" Id="Rc7e865e2639a49f8"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61" r:id="rId3"/>
    <p:sldId id="362" r:id="rId5"/>
    <p:sldId id="257" r:id="rId6"/>
    <p:sldId id="401" r:id="rId7"/>
    <p:sldId id="258" r:id="rId8"/>
    <p:sldId id="358" r:id="rId9"/>
    <p:sldId id="324" r:id="rId10"/>
    <p:sldId id="261" r:id="rId11"/>
    <p:sldId id="262" r:id="rId12"/>
    <p:sldId id="274" r:id="rId13"/>
    <p:sldId id="297" r:id="rId14"/>
    <p:sldId id="298" r:id="rId15"/>
    <p:sldId id="266" r:id="rId16"/>
    <p:sldId id="293" r:id="rId17"/>
    <p:sldId id="294" r:id="rId18"/>
    <p:sldId id="296" r:id="rId19"/>
    <p:sldId id="265" r:id="rId20"/>
    <p:sldId id="355" r:id="rId21"/>
    <p:sldId id="356" r:id="rId22"/>
    <p:sldId id="268" r:id="rId23"/>
    <p:sldId id="277" r:id="rId24"/>
    <p:sldId id="269" r:id="rId25"/>
    <p:sldId id="357" r:id="rId26"/>
    <p:sldId id="398" r:id="rId27"/>
    <p:sldId id="404" r:id="rId28"/>
    <p:sldId id="403" r:id="rId29"/>
    <p:sldId id="405" r:id="rId30"/>
    <p:sldId id="399" r:id="rId31"/>
    <p:sldId id="406" r:id="rId32"/>
    <p:sldId id="407" r:id="rId33"/>
    <p:sldId id="408" r:id="rId34"/>
    <p:sldId id="409" r:id="rId35"/>
    <p:sldId id="410" r:id="rId36"/>
    <p:sldId id="400" r:id="rId37"/>
    <p:sldId id="411" r:id="rId38"/>
    <p:sldId id="39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202" autoAdjust="0"/>
  </p:normalViewPr>
  <p:slideViewPr>
    <p:cSldViewPr snapToGrid="0">
      <p:cViewPr varScale="1">
        <p:scale>
          <a:sx n="57" d="100"/>
          <a:sy n="57" d="100"/>
        </p:scale>
        <p:origin x="9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373B62-3302-4B1A-A88C-1F5C61CE32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226C2-8C76-4015-82BC-108C01B115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标题页</a:t>
            </a:r>
            <a:endParaRPr lang="zh-CN" altLang="en-US" dirty="0"/>
          </a:p>
        </p:txBody>
      </p:sp>
      <p:sp>
        <p:nvSpPr>
          <p:cNvPr id="4" name="灯片编号占位符 3"/>
          <p:cNvSpPr>
            <a:spLocks noGrp="1"/>
          </p:cNvSpPr>
          <p:nvPr>
            <p:ph type="sldNum" sz="quarter" idx="10"/>
          </p:nvPr>
        </p:nvSpPr>
        <p:spPr/>
        <p:txBody>
          <a:bodyPr/>
          <a:lstStyle/>
          <a:p>
            <a:fld id="{C40716FC-E790-4F67-9354-6976C83A4E6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6A6602-9FE7-3348-B3B5-5DEAEE2A5EF4}"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对业务进行了深层次的分析，从业务角度挖掘出更多有用的特征。首先，我们的目标是预测用户的还款情况，所有应该考虑到用户的</a:t>
            </a:r>
            <a:r>
              <a:rPr lang="zh-CN" altLang="en-US" sz="1200" b="1" i="0" kern="1200" dirty="0" smtClean="0">
                <a:solidFill>
                  <a:schemeClr val="tx1"/>
                </a:solidFill>
                <a:effectLst/>
                <a:latin typeface="+mn-lt"/>
                <a:ea typeface="+mn-ea"/>
                <a:cs typeface="+mn-cs"/>
              </a:rPr>
              <a:t>还款意愿</a:t>
            </a:r>
            <a:r>
              <a:rPr lang="zh-CN" altLang="en-US" sz="1200" b="0" i="0" kern="1200" dirty="0" smtClean="0">
                <a:solidFill>
                  <a:schemeClr val="tx1"/>
                </a:solidFill>
                <a:effectLst/>
                <a:latin typeface="+mn-lt"/>
                <a:ea typeface="+mn-ea"/>
                <a:cs typeface="+mn-cs"/>
              </a:rPr>
              <a:t>和</a:t>
            </a:r>
            <a:r>
              <a:rPr lang="zh-CN" altLang="en-US" sz="1200" b="1" i="0" kern="1200" dirty="0" smtClean="0">
                <a:solidFill>
                  <a:schemeClr val="tx1"/>
                </a:solidFill>
                <a:effectLst/>
                <a:latin typeface="+mn-lt"/>
                <a:ea typeface="+mn-ea"/>
                <a:cs typeface="+mn-cs"/>
              </a:rPr>
              <a:t>还款能力。</a:t>
            </a:r>
            <a:r>
              <a:rPr lang="zh-CN" altLang="en-US" sz="1200" b="0" i="0" kern="1200" dirty="0" smtClean="0">
                <a:solidFill>
                  <a:schemeClr val="tx1"/>
                </a:solidFill>
                <a:effectLst/>
                <a:latin typeface="+mn-lt"/>
                <a:ea typeface="+mn-ea"/>
                <a:cs typeface="+mn-cs"/>
              </a:rPr>
              <a:t>接下来考虑了可能存在的因素，并分析能否从数据集中提取出来。比如“</a:t>
            </a:r>
            <a:r>
              <a:rPr lang="zh-CN" altLang="en-US" sz="1200" b="1" i="0" kern="1200" dirty="0" smtClean="0">
                <a:solidFill>
                  <a:schemeClr val="tx1"/>
                </a:solidFill>
                <a:effectLst/>
                <a:latin typeface="+mn-lt"/>
                <a:ea typeface="+mn-ea"/>
                <a:cs typeface="+mn-cs"/>
              </a:rPr>
              <a:t>工资日</a:t>
            </a:r>
            <a:r>
              <a:rPr lang="zh-CN" altLang="en-US" sz="1200" b="0" i="0" kern="1200" dirty="0" smtClean="0">
                <a:solidFill>
                  <a:schemeClr val="tx1"/>
                </a:solidFill>
                <a:effectLst/>
                <a:latin typeface="+mn-lt"/>
                <a:ea typeface="+mn-ea"/>
                <a:cs typeface="+mn-cs"/>
              </a:rPr>
              <a:t>”，我们就可以从</a:t>
            </a:r>
            <a:r>
              <a:rPr lang="en-US" altLang="zh-CN" sz="1200" b="0" i="0" kern="1200" dirty="0" err="1" smtClean="0">
                <a:solidFill>
                  <a:schemeClr val="tx1"/>
                </a:solidFill>
                <a:effectLst/>
                <a:latin typeface="+mn-lt"/>
                <a:ea typeface="+mn-ea"/>
                <a:cs typeface="+mn-cs"/>
              </a:rPr>
              <a:t>repay_logs</a:t>
            </a:r>
            <a:r>
              <a:rPr lang="zh-CN" altLang="en-US" sz="1200" b="0" i="0" kern="1200" dirty="0" smtClean="0">
                <a:solidFill>
                  <a:schemeClr val="tx1"/>
                </a:solidFill>
                <a:effectLst/>
                <a:latin typeface="+mn-lt"/>
                <a:ea typeface="+mn-ea"/>
                <a:cs typeface="+mn-cs"/>
              </a:rPr>
              <a:t>来推测可能的工资日，如果某个用户总是在同一天还款，那么很有可能是用户的工资日。帮助进行数据预处理和提取特征</a:t>
            </a:r>
            <a:endParaRPr lang="zh-CN" altLang="en-US" dirty="0"/>
          </a:p>
        </p:txBody>
      </p:sp>
      <p:sp>
        <p:nvSpPr>
          <p:cNvPr id="4" name="灯片编号占位符 3"/>
          <p:cNvSpPr>
            <a:spLocks noGrp="1"/>
          </p:cNvSpPr>
          <p:nvPr>
            <p:ph type="sldNum" sz="quarter" idx="10"/>
          </p:nvPr>
        </p:nvSpPr>
        <p:spPr/>
        <p:txBody>
          <a:bodyPr/>
          <a:lstStyle/>
          <a:p>
            <a:fld id="{AEB226C2-8C76-4015-82BC-108C01B115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样本扰动：构建不同的训练集，如用户购买行为预测，准确</a:t>
            </a:r>
            <a:r>
              <a:rPr lang="en-US" altLang="zh-CN">
                <a:sym typeface="+mn-ea"/>
              </a:rPr>
              <a:t>+</a:t>
            </a:r>
            <a:r>
              <a:rPr lang="zh-CN" altLang="en-US">
                <a:sym typeface="+mn-ea"/>
              </a:rPr>
              <a:t>召回。</a:t>
            </a:r>
            <a:endParaRPr lang="zh-CN" altLang="en-US">
              <a:sym typeface="+mn-ea"/>
            </a:endParaRPr>
          </a:p>
          <a:p>
            <a:r>
              <a:rPr lang="zh-CN" altLang="en-US">
                <a:sym typeface="+mn-ea"/>
              </a:rPr>
              <a:t>不同特征组：相同模型，特征集不同，也能带来差异。</a:t>
            </a:r>
            <a:endParaRPr lang="en-US" altLang="zh-CN"/>
          </a:p>
          <a:p>
            <a:r>
              <a:rPr lang="zh-CN" altLang="en-US">
                <a:sym typeface="+mn-ea"/>
              </a:rPr>
              <a:t>输出转换：训练目标不同，对</a:t>
            </a:r>
            <a:r>
              <a:rPr lang="en-US" altLang="zh-CN">
                <a:sym typeface="+mn-ea"/>
              </a:rPr>
              <a:t>label</a:t>
            </a:r>
            <a:r>
              <a:rPr lang="zh-CN" altLang="en-US">
                <a:sym typeface="+mn-ea"/>
              </a:rPr>
              <a:t>进行改变（</a:t>
            </a:r>
            <a:r>
              <a:rPr lang="en-US" altLang="zh-CN">
                <a:sym typeface="+mn-ea"/>
              </a:rPr>
              <a:t>log</a:t>
            </a:r>
            <a:r>
              <a:rPr lang="zh-CN" altLang="en-US">
                <a:sym typeface="+mn-ea"/>
              </a:rPr>
              <a:t>变换等）。分类与回归的转换。</a:t>
            </a:r>
            <a:endParaRPr lang="zh-CN" altLang="en-US"/>
          </a:p>
          <a:p>
            <a:r>
              <a:rPr lang="zh-CN" altLang="en-US">
                <a:sym typeface="+mn-ea"/>
              </a:rPr>
              <a:t>参数调整：不同参数能够产生不同的结果，不同的随机种子，神经网络深度。</a:t>
            </a:r>
            <a:endParaRPr lang="zh-CN" altLang="en-US">
              <a:sym typeface="+mn-ea"/>
            </a:endParaRPr>
          </a:p>
          <a:p>
            <a:r>
              <a:rPr lang="en-US" altLang="zh-CN">
                <a:sym typeface="+mn-ea"/>
              </a:rPr>
              <a:t>loss</a:t>
            </a:r>
            <a:r>
              <a:rPr lang="zh-CN" altLang="en-US">
                <a:sym typeface="+mn-ea"/>
              </a:rPr>
              <a:t>函数选择：选择使用不同损失函数进行训练的结果进行融合，如</a:t>
            </a:r>
            <a:r>
              <a:rPr lang="en-US" altLang="zh-CN">
                <a:sym typeface="+mn-ea"/>
              </a:rPr>
              <a:t>MSE</a:t>
            </a:r>
            <a:r>
              <a:rPr lang="zh-CN" altLang="en-US">
                <a:sym typeface="+mn-ea"/>
              </a:rPr>
              <a:t>对异常敏感，</a:t>
            </a:r>
            <a:r>
              <a:rPr lang="en-US" altLang="zh-CN">
                <a:sym typeface="+mn-ea"/>
              </a:rPr>
              <a:t>MAE</a:t>
            </a:r>
            <a:r>
              <a:rPr lang="zh-CN" altLang="en-US">
                <a:sym typeface="+mn-ea"/>
              </a:rPr>
              <a:t>结果集中在中间</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结束页，可以在这里链接到</a:t>
            </a:r>
            <a:r>
              <a:rPr lang="en-US" altLang="zh-CN" dirty="0"/>
              <a:t>Datawhale</a:t>
            </a:r>
            <a:r>
              <a:rPr lang="zh-CN" altLang="en-US" dirty="0"/>
              <a:t>的介绍之类的地方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40716FC-E790-4F67-9354-6976C83A4E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3.xml"/><Relationship Id="rId5" Type="http://schemas.openxmlformats.org/officeDocument/2006/relationships/image" Target="../media/image3.jpe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0.png"/><Relationship Id="rId4" Type="http://schemas.openxmlformats.org/officeDocument/2006/relationships/image" Target="../media/image2.svg"/><Relationship Id="rId3" Type="http://schemas.openxmlformats.org/officeDocument/2006/relationships/image" Target="../media/image19.png"/><Relationship Id="rId2" Type="http://schemas.openxmlformats.org/officeDocument/2006/relationships/image" Target="../media/image1.sv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538480" y="-55880"/>
            <a:ext cx="12752070" cy="6909435"/>
          </a:xfrm>
          <a:prstGeom prst="rect">
            <a:avLst/>
          </a:prstGeom>
        </p:spPr>
      </p:pic>
      <p:sp>
        <p:nvSpPr>
          <p:cNvPr id="15" name="矩形 14"/>
          <p:cNvSpPr/>
          <p:nvPr/>
        </p:nvSpPr>
        <p:spPr>
          <a:xfrm>
            <a:off x="1224915" y="1887855"/>
            <a:ext cx="9225280" cy="8450580"/>
          </a:xfrm>
          <a:prstGeom prst="rect">
            <a:avLst/>
          </a:prstGeom>
          <a:blipFill rotWithShape="1">
            <a:blip r:embed="rId2">
              <a:alphaModFix amt="71000"/>
            </a:blip>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PA-文本 Rectangle 97"/>
          <p:cNvSpPr>
            <a:spLocks noChangeArrowheads="1"/>
          </p:cNvSpPr>
          <p:nvPr>
            <p:custDataLst>
              <p:tags r:id="rId3"/>
            </p:custDataLst>
          </p:nvPr>
        </p:nvSpPr>
        <p:spPr bwMode="auto">
          <a:xfrm>
            <a:off x="3052040" y="4491087"/>
            <a:ext cx="6382204"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lnSpc>
                <a:spcPct val="120000"/>
              </a:lnSpc>
            </a:pPr>
            <a:r>
              <a:rPr lang="zh-CN" altLang="en-US" sz="1600" spc="300" dirty="0">
                <a:solidFill>
                  <a:schemeClr val="bg1"/>
                </a:solidFill>
                <a:latin typeface="微软雅黑" panose="020B0503020204020204" charset="-122"/>
                <a:ea typeface="微软雅黑" panose="020B0503020204020204" charset="-122"/>
              </a:rPr>
              <a:t>分享人</a:t>
            </a:r>
            <a:r>
              <a:rPr lang="zh-CN" altLang="en-US" sz="1600" spc="300" dirty="0" smtClean="0">
                <a:solidFill>
                  <a:schemeClr val="bg1"/>
                </a:solidFill>
                <a:latin typeface="微软雅黑" panose="020B0503020204020204" charset="-122"/>
                <a:ea typeface="微软雅黑" panose="020B0503020204020204" charset="-122"/>
              </a:rPr>
              <a:t>：鱼遇雨欲语与余</a:t>
            </a:r>
            <a:endParaRPr lang="zh-CN" altLang="en-US" sz="1600" spc="300" dirty="0" smtClean="0">
              <a:solidFill>
                <a:schemeClr val="bg1"/>
              </a:solidFill>
              <a:latin typeface="微软雅黑" panose="020B0503020204020204" charset="-122"/>
              <a:ea typeface="微软雅黑" panose="020B0503020204020204" charset="-122"/>
            </a:endParaRPr>
          </a:p>
        </p:txBody>
      </p:sp>
      <p:sp>
        <p:nvSpPr>
          <p:cNvPr id="4" name="PA-文本 文本框 3"/>
          <p:cNvSpPr txBox="1"/>
          <p:nvPr>
            <p:custDataLst>
              <p:tags r:id="rId4"/>
            </p:custDataLst>
          </p:nvPr>
        </p:nvSpPr>
        <p:spPr>
          <a:xfrm>
            <a:off x="122557" y="1589111"/>
            <a:ext cx="11946890" cy="1013460"/>
          </a:xfrm>
          <a:prstGeom prst="rect">
            <a:avLst/>
          </a:prstGeom>
          <a:noFill/>
        </p:spPr>
        <p:txBody>
          <a:bodyPr wrap="none" lIns="91438" tIns="45719" rIns="91438" bIns="45719" rtlCol="0">
            <a:spAutoFit/>
          </a:bodyPr>
          <a:lstStyle/>
          <a:p>
            <a:pPr algn="ctr"/>
            <a:r>
              <a:rPr lang="zh-CN" altLang="en-US" sz="6000" b="1" spc="140" dirty="0">
                <a:solidFill>
                  <a:schemeClr val="bg1"/>
                </a:solidFill>
                <a:latin typeface="黑体" panose="02010609060101010101" charset="-122"/>
                <a:ea typeface="黑体" panose="02010609060101010101" charset="-122"/>
                <a:sym typeface="+mn-ea"/>
              </a:rPr>
              <a:t>贷款违约预测</a:t>
            </a:r>
            <a:r>
              <a:rPr lang="en-US" altLang="zh-CN" sz="6000" b="1" spc="140" dirty="0">
                <a:solidFill>
                  <a:schemeClr val="bg1"/>
                </a:solidFill>
                <a:latin typeface="黑体" panose="02010609060101010101" charset="-122"/>
                <a:ea typeface="黑体" panose="02010609060101010101" charset="-122"/>
                <a:sym typeface="+mn-ea"/>
              </a:rPr>
              <a:t>-</a:t>
            </a:r>
            <a:r>
              <a:rPr lang="zh-CN" altLang="en-US" sz="6000" b="1" spc="140" dirty="0">
                <a:solidFill>
                  <a:schemeClr val="bg1"/>
                </a:solidFill>
                <a:latin typeface="黑体" panose="02010609060101010101" charset="-122"/>
                <a:ea typeface="黑体" panose="02010609060101010101" charset="-122"/>
                <a:sym typeface="+mn-ea"/>
              </a:rPr>
              <a:t>赛题理解</a:t>
            </a:r>
            <a:r>
              <a:rPr lang="en-US" altLang="zh-CN" sz="6000" b="1" spc="140" dirty="0">
                <a:solidFill>
                  <a:schemeClr val="bg1"/>
                </a:solidFill>
                <a:latin typeface="黑体" panose="02010609060101010101" charset="-122"/>
                <a:ea typeface="黑体" panose="02010609060101010101" charset="-122"/>
                <a:sym typeface="+mn-ea"/>
              </a:rPr>
              <a:t>&amp;</a:t>
            </a:r>
            <a:r>
              <a:rPr lang="zh-CN" altLang="en-US" sz="6000" b="1" spc="140" dirty="0">
                <a:solidFill>
                  <a:schemeClr val="bg1"/>
                </a:solidFill>
                <a:latin typeface="黑体" panose="02010609060101010101" charset="-122"/>
                <a:ea typeface="黑体" panose="02010609060101010101" charset="-122"/>
                <a:sym typeface="+mn-ea"/>
              </a:rPr>
              <a:t>基线方案</a:t>
            </a:r>
            <a:endParaRPr lang="zh-CN" altLang="en-US" sz="6000" b="1" spc="140" dirty="0">
              <a:solidFill>
                <a:schemeClr val="bg1"/>
              </a:solidFill>
              <a:latin typeface="黑体" panose="02010609060101010101" charset="-122"/>
              <a:ea typeface="黑体" panose="02010609060101010101" charset="-122"/>
              <a:sym typeface="+mn-ea"/>
            </a:endParaRPr>
          </a:p>
        </p:txBody>
      </p:sp>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l="66195" t="7364" r="4420" b="19699"/>
          <a:stretch>
            <a:fillRect/>
          </a:stretch>
        </p:blipFill>
        <p:spPr>
          <a:xfrm>
            <a:off x="5587694" y="7071089"/>
            <a:ext cx="1524169" cy="1534284"/>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2.1 </a:t>
            </a:r>
            <a:r>
              <a:rPr lang="zh-CN" altLang="en-US" sz="2000">
                <a:solidFill>
                  <a:schemeClr val="accent1">
                    <a:lumMod val="75000"/>
                  </a:schemeClr>
                </a:solidFill>
                <a:latin typeface="黑体" panose="02010609060101010101" charset="-122"/>
                <a:ea typeface="黑体" panose="02010609060101010101" charset="-122"/>
              </a:rPr>
              <a:t>问题建模</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670050" cy="368300"/>
          </a:xfrm>
          <a:prstGeom prst="rect">
            <a:avLst/>
          </a:prstGeom>
          <a:noFill/>
        </p:spPr>
        <p:txBody>
          <a:bodyPr wrap="square" rtlCol="0">
            <a:spAutoFit/>
          </a:bodyPr>
          <a:lstStyle/>
          <a:p>
            <a:r>
              <a:rPr lang="en-US" altLang="zh-CN"/>
              <a:t>2.1.2 </a:t>
            </a:r>
            <a:r>
              <a:rPr lang="zh-CN" altLang="en-US"/>
              <a:t>线下验证</a:t>
            </a:r>
            <a:endParaRPr lang="zh-CN" altLang="en-US"/>
          </a:p>
        </p:txBody>
      </p:sp>
      <p:sp>
        <p:nvSpPr>
          <p:cNvPr id="17" name="圆角矩形 16"/>
          <p:cNvSpPr/>
          <p:nvPr/>
        </p:nvSpPr>
        <p:spPr>
          <a:xfrm>
            <a:off x="2056765" y="375983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K</a:t>
            </a:r>
            <a:r>
              <a:rPr lang="zh-CN" altLang="en-US">
                <a:solidFill>
                  <a:schemeClr val="tx1"/>
                </a:solidFill>
              </a:rPr>
              <a:t>折交叉验证</a:t>
            </a:r>
            <a:endParaRPr lang="zh-CN" altLang="en-US">
              <a:solidFill>
                <a:schemeClr val="tx1"/>
              </a:solidFill>
            </a:endParaRPr>
          </a:p>
        </p:txBody>
      </p:sp>
      <p:pic>
        <p:nvPicPr>
          <p:cNvPr id="33" name="图片 32"/>
          <p:cNvPicPr>
            <a:picLocks noChangeAspect="1"/>
          </p:cNvPicPr>
          <p:nvPr/>
        </p:nvPicPr>
        <p:blipFill>
          <a:blip r:embed="rId1"/>
          <a:stretch>
            <a:fillRect/>
          </a:stretch>
        </p:blipFill>
        <p:spPr>
          <a:xfrm>
            <a:off x="4276090" y="2449195"/>
            <a:ext cx="7496175" cy="3590925"/>
          </a:xfrm>
          <a:prstGeom prst="rect">
            <a:avLst/>
          </a:prstGeom>
        </p:spPr>
      </p:pic>
      <p:sp>
        <p:nvSpPr>
          <p:cNvPr id="3" name="矩形 2"/>
          <p:cNvSpPr/>
          <p:nvPr/>
        </p:nvSpPr>
        <p:spPr>
          <a:xfrm>
            <a:off x="7900035" y="3735705"/>
            <a:ext cx="887730" cy="321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FF0000"/>
                </a:solidFill>
              </a:rPr>
              <a:t>验证集</a:t>
            </a:r>
            <a:endParaRPr lang="zh-CN" altLang="en-US" sz="1600">
              <a:solidFill>
                <a:srgbClr val="FF0000"/>
              </a:solidFill>
            </a:endParaRPr>
          </a:p>
        </p:txBody>
      </p:sp>
      <p:sp>
        <p:nvSpPr>
          <p:cNvPr id="9" name="矩形 8"/>
          <p:cNvSpPr/>
          <p:nvPr/>
        </p:nvSpPr>
        <p:spPr>
          <a:xfrm>
            <a:off x="5537835" y="3707130"/>
            <a:ext cx="831215" cy="349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训练集</a:t>
            </a:r>
            <a:endParaRPr lang="zh-CN" altLang="en-US" sz="16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2.2 </a:t>
            </a:r>
            <a:r>
              <a:rPr lang="zh-CN" altLang="en-US" sz="2000">
                <a:solidFill>
                  <a:schemeClr val="accent1">
                    <a:lumMod val="75000"/>
                  </a:schemeClr>
                </a:solidFill>
                <a:latin typeface="黑体" panose="02010609060101010101" charset="-122"/>
                <a:ea typeface="黑体" panose="02010609060101010101" charset="-122"/>
              </a:rPr>
              <a:t>数据探索性分析（</a:t>
            </a:r>
            <a:r>
              <a:rPr lang="en-US" altLang="zh-CN" sz="2000">
                <a:solidFill>
                  <a:schemeClr val="accent1">
                    <a:lumMod val="75000"/>
                  </a:schemeClr>
                </a:solidFill>
                <a:latin typeface="黑体" panose="02010609060101010101" charset="-122"/>
                <a:ea typeface="黑体" panose="02010609060101010101" charset="-122"/>
              </a:rPr>
              <a:t>EDA</a:t>
            </a:r>
            <a:r>
              <a:rPr lang="zh-CN" altLang="en-US" sz="2000">
                <a:solidFill>
                  <a:schemeClr val="accent1">
                    <a:lumMod val="75000"/>
                  </a:schemeClr>
                </a:solidFill>
                <a:latin typeface="黑体" panose="02010609060101010101" charset="-122"/>
                <a:ea typeface="黑体" panose="02010609060101010101" charset="-122"/>
              </a:rPr>
              <a:t>）</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3308350" cy="368300"/>
          </a:xfrm>
          <a:prstGeom prst="rect">
            <a:avLst/>
          </a:prstGeom>
          <a:noFill/>
        </p:spPr>
        <p:txBody>
          <a:bodyPr wrap="square" rtlCol="0">
            <a:spAutoFit/>
          </a:bodyPr>
          <a:lstStyle/>
          <a:p>
            <a:r>
              <a:rPr lang="en-US" altLang="zh-CN"/>
              <a:t>2.2.1 Why EDA?</a:t>
            </a:r>
            <a:endParaRPr lang="en-US" altLang="zh-CN"/>
          </a:p>
        </p:txBody>
      </p:sp>
      <p:sp>
        <p:nvSpPr>
          <p:cNvPr id="17" name="圆角矩形 16"/>
          <p:cNvSpPr/>
          <p:nvPr/>
        </p:nvSpPr>
        <p:spPr>
          <a:xfrm>
            <a:off x="2266950" y="516953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为建模做准备</a:t>
            </a:r>
            <a:endParaRPr lang="zh-CN" altLang="en-US">
              <a:solidFill>
                <a:schemeClr val="tx1"/>
              </a:solidFill>
            </a:endParaRPr>
          </a:p>
        </p:txBody>
      </p:sp>
      <p:sp>
        <p:nvSpPr>
          <p:cNvPr id="18" name="圆角矩形 17"/>
          <p:cNvSpPr/>
          <p:nvPr/>
        </p:nvSpPr>
        <p:spPr>
          <a:xfrm>
            <a:off x="2266950" y="303212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了解数据</a:t>
            </a:r>
            <a:endParaRPr lang="zh-CN" altLang="en-US">
              <a:solidFill>
                <a:schemeClr val="tx1"/>
              </a:solidFill>
            </a:endParaRPr>
          </a:p>
        </p:txBody>
      </p:sp>
      <p:sp>
        <p:nvSpPr>
          <p:cNvPr id="9" name="左大括号 8"/>
          <p:cNvSpPr/>
          <p:nvPr/>
        </p:nvSpPr>
        <p:spPr>
          <a:xfrm>
            <a:off x="4373245" y="2338070"/>
            <a:ext cx="264795" cy="181483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4709160" y="2317750"/>
            <a:ext cx="6472555" cy="368300"/>
          </a:xfrm>
          <a:prstGeom prst="rect">
            <a:avLst/>
          </a:prstGeom>
          <a:noFill/>
        </p:spPr>
        <p:txBody>
          <a:bodyPr wrap="square" rtlCol="0">
            <a:spAutoFit/>
          </a:bodyPr>
          <a:lstStyle/>
          <a:p>
            <a:r>
              <a:rPr lang="zh-CN" altLang="en-US" b="1"/>
              <a:t>数据类型大小</a:t>
            </a:r>
            <a:r>
              <a:rPr lang="en-US" altLang="zh-CN"/>
              <a:t>(</a:t>
            </a:r>
            <a:r>
              <a:rPr lang="zh-CN" altLang="en-US"/>
              <a:t>需要什么配置</a:t>
            </a:r>
            <a:r>
              <a:rPr lang="en-US" altLang="zh-CN"/>
              <a:t>,</a:t>
            </a:r>
            <a:r>
              <a:rPr lang="zh-CN" altLang="en-US"/>
              <a:t>参赛代价大不大</a:t>
            </a:r>
            <a:r>
              <a:rPr lang="en-US" altLang="zh-CN"/>
              <a:t>)</a:t>
            </a:r>
            <a:r>
              <a:rPr lang="en-US" altLang="zh-CN">
                <a:sym typeface="+mn-ea"/>
              </a:rPr>
              <a:t>...</a:t>
            </a:r>
            <a:endParaRPr lang="en-US" altLang="zh-CN"/>
          </a:p>
        </p:txBody>
      </p:sp>
      <p:sp>
        <p:nvSpPr>
          <p:cNvPr id="11" name="文本框 10"/>
          <p:cNvSpPr txBox="1"/>
          <p:nvPr/>
        </p:nvSpPr>
        <p:spPr>
          <a:xfrm>
            <a:off x="4699635" y="3849370"/>
            <a:ext cx="6422390" cy="368300"/>
          </a:xfrm>
          <a:prstGeom prst="rect">
            <a:avLst/>
          </a:prstGeom>
          <a:noFill/>
        </p:spPr>
        <p:txBody>
          <a:bodyPr wrap="square" rtlCol="0">
            <a:spAutoFit/>
          </a:bodyPr>
          <a:lstStyle/>
          <a:p>
            <a:r>
              <a:rPr lang="en-US" altLang="zh-CN" b="1"/>
              <a:t> </a:t>
            </a:r>
            <a:r>
              <a:rPr lang="zh-CN" b="1"/>
              <a:t>标签是什么类型的</a:t>
            </a:r>
            <a:r>
              <a:rPr lang="en-US" altLang="zh-CN" b="1"/>
              <a:t>,</a:t>
            </a:r>
            <a:r>
              <a:rPr lang="zh-CN" altLang="en-US" b="1"/>
              <a:t>是否需要格式转换</a:t>
            </a:r>
            <a:r>
              <a:rPr lang="en-US" altLang="zh-CN" b="1"/>
              <a:t>?</a:t>
            </a:r>
            <a:r>
              <a:rPr lang="en-US" altLang="zh-CN"/>
              <a:t>...</a:t>
            </a:r>
            <a:r>
              <a:rPr lang="zh-CN" altLang="en-US"/>
              <a:t>（</a:t>
            </a:r>
            <a:r>
              <a:rPr lang="en-US" altLang="zh-CN"/>
              <a:t>DataFrame.info()</a:t>
            </a:r>
            <a:r>
              <a:rPr lang="zh-CN" altLang="en-US"/>
              <a:t>）</a:t>
            </a:r>
            <a:endParaRPr lang="zh-CN" altLang="en-US"/>
          </a:p>
        </p:txBody>
      </p:sp>
      <p:sp>
        <p:nvSpPr>
          <p:cNvPr id="13" name="左大括号 12"/>
          <p:cNvSpPr/>
          <p:nvPr/>
        </p:nvSpPr>
        <p:spPr>
          <a:xfrm>
            <a:off x="4373245" y="4475480"/>
            <a:ext cx="264795" cy="181483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4709160" y="4455160"/>
            <a:ext cx="4384675" cy="645160"/>
          </a:xfrm>
          <a:prstGeom prst="rect">
            <a:avLst/>
          </a:prstGeom>
          <a:noFill/>
        </p:spPr>
        <p:txBody>
          <a:bodyPr wrap="square" rtlCol="0">
            <a:spAutoFit/>
          </a:bodyPr>
          <a:lstStyle/>
          <a:p>
            <a:r>
              <a:rPr lang="zh-CN" altLang="en-US" b="1"/>
              <a:t>线下验证集的构建</a:t>
            </a:r>
            <a:r>
              <a:rPr lang="en-US" altLang="zh-CN"/>
              <a:t>,</a:t>
            </a:r>
            <a:r>
              <a:rPr lang="zh-CN" altLang="en-US" b="1"/>
              <a:t>是否可能会穿越</a:t>
            </a:r>
            <a:r>
              <a:rPr lang="en-US" altLang="zh-CN" b="1"/>
              <a:t>?</a:t>
            </a:r>
            <a:endParaRPr lang="en-US" altLang="zh-CN" b="1"/>
          </a:p>
          <a:p>
            <a:r>
              <a:rPr lang="zh-CN" altLang="en-US"/>
              <a:t>（观察数据分布情况）</a:t>
            </a:r>
            <a:endParaRPr lang="zh-CN" altLang="en-US" b="1"/>
          </a:p>
        </p:txBody>
      </p:sp>
      <p:sp>
        <p:nvSpPr>
          <p:cNvPr id="15" name="文本框 14"/>
          <p:cNvSpPr txBox="1"/>
          <p:nvPr/>
        </p:nvSpPr>
        <p:spPr>
          <a:xfrm>
            <a:off x="4717415" y="5708650"/>
            <a:ext cx="6074410" cy="614045"/>
          </a:xfrm>
          <a:prstGeom prst="rect">
            <a:avLst/>
          </a:prstGeom>
          <a:noFill/>
        </p:spPr>
        <p:txBody>
          <a:bodyPr wrap="square" rtlCol="0">
            <a:spAutoFit/>
          </a:bodyPr>
          <a:lstStyle/>
          <a:p>
            <a:r>
              <a:rPr lang="zh-CN" altLang="en-US" b="1"/>
              <a:t>是否存在某些奇异的现象？为特征工程做准备</a:t>
            </a:r>
            <a:r>
              <a:rPr lang="en-US" altLang="zh-CN" b="1"/>
              <a:t>:</a:t>
            </a:r>
            <a:endParaRPr lang="en-US" altLang="zh-CN" b="1"/>
          </a:p>
          <a:p>
            <a:pPr marL="285750" indent="-285750">
              <a:buFont typeface="Arial" panose="020B0604020202020204" pitchFamily="34" charset="0"/>
              <a:buChar char="•"/>
            </a:pPr>
            <a:r>
              <a:rPr lang="zh-CN" altLang="en-US" sz="1600"/>
              <a:t>例如时序的周期变化现象</a:t>
            </a:r>
            <a:endParaRPr lang="zh-CN" altLang="en-US" sz="1600"/>
          </a:p>
        </p:txBody>
      </p:sp>
      <p:sp>
        <p:nvSpPr>
          <p:cNvPr id="2" name="文本框 1"/>
          <p:cNvSpPr txBox="1"/>
          <p:nvPr/>
        </p:nvSpPr>
        <p:spPr>
          <a:xfrm>
            <a:off x="4717415" y="3082925"/>
            <a:ext cx="6586855" cy="368300"/>
          </a:xfrm>
          <a:prstGeom prst="rect">
            <a:avLst/>
          </a:prstGeom>
          <a:noFill/>
        </p:spPr>
        <p:txBody>
          <a:bodyPr wrap="square" rtlCol="0">
            <a:spAutoFit/>
          </a:bodyPr>
          <a:lstStyle/>
          <a:p>
            <a:r>
              <a:rPr lang="zh-CN" altLang="en-US" b="1"/>
              <a:t>数据是否干净</a:t>
            </a:r>
            <a:r>
              <a:rPr lang="en-US" altLang="zh-CN"/>
              <a:t>(</a:t>
            </a:r>
            <a:r>
              <a:rPr lang="zh-CN" altLang="en-US"/>
              <a:t>明显错误的数据</a:t>
            </a:r>
            <a:r>
              <a:rPr lang="en-US" altLang="zh-CN"/>
              <a:t>,</a:t>
            </a:r>
            <a:r>
              <a:rPr lang="zh-CN" altLang="en-US"/>
              <a:t>例如身高</a:t>
            </a:r>
            <a:r>
              <a:rPr lang="en-US" altLang="zh-CN"/>
              <a:t>5m...)</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2.2 </a:t>
            </a:r>
            <a:r>
              <a:rPr lang="zh-CN" altLang="en-US" sz="2000">
                <a:solidFill>
                  <a:schemeClr val="accent1">
                    <a:lumMod val="75000"/>
                  </a:schemeClr>
                </a:solidFill>
                <a:latin typeface="黑体" panose="02010609060101010101" charset="-122"/>
                <a:ea typeface="黑体" panose="02010609060101010101" charset="-122"/>
              </a:rPr>
              <a:t>数据探索性分析（</a:t>
            </a:r>
            <a:r>
              <a:rPr lang="en-US" altLang="zh-CN" sz="2000">
                <a:solidFill>
                  <a:schemeClr val="accent1">
                    <a:lumMod val="75000"/>
                  </a:schemeClr>
                </a:solidFill>
                <a:latin typeface="黑体" panose="02010609060101010101" charset="-122"/>
                <a:ea typeface="黑体" panose="02010609060101010101" charset="-122"/>
              </a:rPr>
              <a:t>EDA</a:t>
            </a:r>
            <a:r>
              <a:rPr lang="zh-CN" altLang="en-US" sz="2000">
                <a:solidFill>
                  <a:schemeClr val="accent1">
                    <a:lumMod val="75000"/>
                  </a:schemeClr>
                </a:solidFill>
                <a:latin typeface="黑体" panose="02010609060101010101" charset="-122"/>
                <a:ea typeface="黑体" panose="02010609060101010101" charset="-122"/>
              </a:rPr>
              <a:t>）</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3308350" cy="368300"/>
          </a:xfrm>
          <a:prstGeom prst="rect">
            <a:avLst/>
          </a:prstGeom>
          <a:noFill/>
        </p:spPr>
        <p:txBody>
          <a:bodyPr wrap="square" rtlCol="0">
            <a:spAutoFit/>
          </a:bodyPr>
          <a:lstStyle/>
          <a:p>
            <a:r>
              <a:rPr lang="en-US" altLang="zh-CN"/>
              <a:t>2.2.2 What must see?</a:t>
            </a:r>
            <a:endParaRPr lang="en-US" altLang="zh-CN"/>
          </a:p>
        </p:txBody>
      </p:sp>
      <p:sp>
        <p:nvSpPr>
          <p:cNvPr id="18" name="圆角矩形 17"/>
          <p:cNvSpPr/>
          <p:nvPr/>
        </p:nvSpPr>
        <p:spPr>
          <a:xfrm>
            <a:off x="2239010" y="410972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EDA</a:t>
            </a:r>
            <a:r>
              <a:rPr lang="zh-CN" altLang="en-US">
                <a:solidFill>
                  <a:schemeClr val="tx1"/>
                </a:solidFill>
              </a:rPr>
              <a:t>必看</a:t>
            </a:r>
            <a:endParaRPr lang="zh-CN" altLang="en-US">
              <a:solidFill>
                <a:schemeClr val="tx1"/>
              </a:solidFill>
            </a:endParaRPr>
          </a:p>
        </p:txBody>
      </p:sp>
      <p:sp>
        <p:nvSpPr>
          <p:cNvPr id="9" name="左大括号 8"/>
          <p:cNvSpPr/>
          <p:nvPr/>
        </p:nvSpPr>
        <p:spPr>
          <a:xfrm>
            <a:off x="4373245" y="2338070"/>
            <a:ext cx="264795" cy="414845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4709160" y="2317750"/>
            <a:ext cx="6472555" cy="368300"/>
          </a:xfrm>
          <a:prstGeom prst="rect">
            <a:avLst/>
          </a:prstGeom>
          <a:noFill/>
        </p:spPr>
        <p:txBody>
          <a:bodyPr wrap="square" rtlCol="0">
            <a:spAutoFit/>
          </a:bodyPr>
          <a:lstStyle/>
          <a:p>
            <a:r>
              <a:rPr lang="zh-CN" altLang="en-US" b="1"/>
              <a:t>数据集大小</a:t>
            </a:r>
            <a:r>
              <a:rPr lang="en-US" altLang="zh-CN" b="1"/>
              <a:t>,</a:t>
            </a:r>
            <a:r>
              <a:rPr lang="zh-CN" altLang="en-US" b="1"/>
              <a:t>字段类型：</a:t>
            </a:r>
            <a:r>
              <a:rPr lang="zh-CN" altLang="en-US"/>
              <a:t>数据多大</a:t>
            </a:r>
            <a:r>
              <a:rPr lang="en-US" altLang="zh-CN"/>
              <a:t>,</a:t>
            </a:r>
            <a:r>
              <a:rPr lang="zh-CN" altLang="en-US"/>
              <a:t>每个字段是什么类型的</a:t>
            </a:r>
            <a:endParaRPr lang="en-US" altLang="zh-CN"/>
          </a:p>
        </p:txBody>
      </p:sp>
      <p:sp>
        <p:nvSpPr>
          <p:cNvPr id="11" name="文本框 10"/>
          <p:cNvSpPr txBox="1"/>
          <p:nvPr/>
        </p:nvSpPr>
        <p:spPr>
          <a:xfrm>
            <a:off x="4717415" y="5463540"/>
            <a:ext cx="7442835" cy="368300"/>
          </a:xfrm>
          <a:prstGeom prst="rect">
            <a:avLst/>
          </a:prstGeom>
          <a:noFill/>
        </p:spPr>
        <p:txBody>
          <a:bodyPr wrap="square" rtlCol="0">
            <a:spAutoFit/>
          </a:bodyPr>
          <a:lstStyle/>
          <a:p>
            <a:r>
              <a:rPr lang="zh-CN" b="1"/>
              <a:t>训练集测试集的分布：</a:t>
            </a:r>
            <a:r>
              <a:rPr lang="zh-CN"/>
              <a:t>测试集中有的字段很多特征训练集没有</a:t>
            </a:r>
            <a:endParaRPr lang="zh-CN" altLang="en-US"/>
          </a:p>
        </p:txBody>
      </p:sp>
      <p:sp>
        <p:nvSpPr>
          <p:cNvPr id="2" name="文本框 1"/>
          <p:cNvSpPr txBox="1"/>
          <p:nvPr/>
        </p:nvSpPr>
        <p:spPr>
          <a:xfrm>
            <a:off x="4717415" y="2956560"/>
            <a:ext cx="6586855" cy="368300"/>
          </a:xfrm>
          <a:prstGeom prst="rect">
            <a:avLst/>
          </a:prstGeom>
          <a:noFill/>
        </p:spPr>
        <p:txBody>
          <a:bodyPr wrap="square" rtlCol="0">
            <a:spAutoFit/>
          </a:bodyPr>
          <a:lstStyle/>
          <a:p>
            <a:r>
              <a:rPr lang="zh-CN" b="1"/>
              <a:t>缺失值的情况：</a:t>
            </a:r>
            <a:r>
              <a:rPr lang="zh-CN" altLang="en-US"/>
              <a:t>缺失是否严重</a:t>
            </a:r>
            <a:r>
              <a:rPr lang="en-US" altLang="zh-CN"/>
              <a:t>,</a:t>
            </a:r>
            <a:r>
              <a:rPr lang="zh-CN" altLang="en-US"/>
              <a:t>是否缺失有特殊含义</a:t>
            </a:r>
            <a:endParaRPr lang="en-US" altLang="zh-CN"/>
          </a:p>
        </p:txBody>
      </p:sp>
      <p:sp>
        <p:nvSpPr>
          <p:cNvPr id="3" name="文本框 2"/>
          <p:cNvSpPr txBox="1"/>
          <p:nvPr/>
        </p:nvSpPr>
        <p:spPr>
          <a:xfrm>
            <a:off x="4717415" y="3583940"/>
            <a:ext cx="6586855" cy="368300"/>
          </a:xfrm>
          <a:prstGeom prst="rect">
            <a:avLst/>
          </a:prstGeom>
          <a:noFill/>
        </p:spPr>
        <p:txBody>
          <a:bodyPr wrap="square" rtlCol="0">
            <a:spAutoFit/>
          </a:bodyPr>
          <a:lstStyle/>
          <a:p>
            <a:r>
              <a:rPr lang="zh-CN" b="1"/>
              <a:t>特征之间是否冗余：</a:t>
            </a:r>
            <a:r>
              <a:rPr lang="zh-CN" altLang="en-US"/>
              <a:t>比如身高用</a:t>
            </a:r>
            <a:r>
              <a:rPr lang="en-US" altLang="zh-CN"/>
              <a:t>cm</a:t>
            </a:r>
            <a:r>
              <a:rPr lang="zh-CN" altLang="en-US"/>
              <a:t>表示和</a:t>
            </a:r>
            <a:r>
              <a:rPr lang="en-US" altLang="zh-CN"/>
              <a:t>m</a:t>
            </a:r>
            <a:r>
              <a:rPr lang="zh-CN" altLang="en-US"/>
              <a:t>表示就存在冗余</a:t>
            </a:r>
            <a:endParaRPr lang="zh-CN" altLang="en-US"/>
          </a:p>
        </p:txBody>
      </p:sp>
      <p:sp>
        <p:nvSpPr>
          <p:cNvPr id="12" name="文本框 11"/>
          <p:cNvSpPr txBox="1"/>
          <p:nvPr/>
        </p:nvSpPr>
        <p:spPr>
          <a:xfrm>
            <a:off x="4717415" y="4833620"/>
            <a:ext cx="6586855" cy="368300"/>
          </a:xfrm>
          <a:prstGeom prst="rect">
            <a:avLst/>
          </a:prstGeom>
          <a:noFill/>
        </p:spPr>
        <p:txBody>
          <a:bodyPr wrap="square" rtlCol="0">
            <a:spAutoFit/>
          </a:bodyPr>
          <a:lstStyle/>
          <a:p>
            <a:r>
              <a:rPr lang="zh-CN" b="1"/>
              <a:t>标签的分布：</a:t>
            </a:r>
            <a:r>
              <a:rPr lang="zh-CN" altLang="en-US"/>
              <a:t>是否类别分布不平衡等</a:t>
            </a:r>
            <a:endParaRPr lang="zh-CN" altLang="en-US"/>
          </a:p>
        </p:txBody>
      </p:sp>
      <p:sp>
        <p:nvSpPr>
          <p:cNvPr id="16" name="文本框 15"/>
          <p:cNvSpPr txBox="1"/>
          <p:nvPr/>
        </p:nvSpPr>
        <p:spPr>
          <a:xfrm>
            <a:off x="4717415" y="4211320"/>
            <a:ext cx="6586855" cy="368300"/>
          </a:xfrm>
          <a:prstGeom prst="rect">
            <a:avLst/>
          </a:prstGeom>
          <a:noFill/>
        </p:spPr>
        <p:txBody>
          <a:bodyPr wrap="square" rtlCol="0">
            <a:spAutoFit/>
          </a:bodyPr>
          <a:lstStyle/>
          <a:p>
            <a:r>
              <a:rPr lang="zh-CN" b="1"/>
              <a:t>是否存在时间信息：</a:t>
            </a:r>
            <a:r>
              <a:rPr lang="zh-CN" altLang="en-US"/>
              <a:t>潜在的穿越问题</a:t>
            </a:r>
            <a:endParaRPr lang="zh-CN" altLang="en-US"/>
          </a:p>
        </p:txBody>
      </p:sp>
      <p:sp>
        <p:nvSpPr>
          <p:cNvPr id="13" name="文本框 12"/>
          <p:cNvSpPr txBox="1"/>
          <p:nvPr/>
        </p:nvSpPr>
        <p:spPr>
          <a:xfrm>
            <a:off x="4709160" y="5989955"/>
            <a:ext cx="7442835" cy="368300"/>
          </a:xfrm>
          <a:prstGeom prst="rect">
            <a:avLst/>
          </a:prstGeom>
          <a:noFill/>
        </p:spPr>
        <p:txBody>
          <a:bodyPr wrap="square" rtlCol="0">
            <a:spAutoFit/>
          </a:bodyPr>
          <a:lstStyle/>
          <a:p>
            <a:r>
              <a:rPr lang="zh-CN" b="1"/>
              <a:t>单变量</a:t>
            </a:r>
            <a:r>
              <a:rPr lang="en-US" altLang="zh-CN" b="1"/>
              <a:t>/</a:t>
            </a:r>
            <a:r>
              <a:rPr lang="zh-CN" altLang="en-US" b="1"/>
              <a:t>多变量分布</a:t>
            </a:r>
            <a:r>
              <a:rPr lang="zh-CN" b="1"/>
              <a:t>：</a:t>
            </a:r>
            <a:r>
              <a:rPr lang="zh-CN"/>
              <a:t>熟悉特征的分布情况，和标签的关系</a:t>
            </a:r>
            <a:endParaRPr 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4780915" y="1997075"/>
            <a:ext cx="3166745" cy="2182495"/>
          </a:xfrm>
          <a:prstGeom prst="rect">
            <a:avLst/>
          </a:prstGeom>
        </p:spPr>
      </p:pic>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2.3 </a:t>
            </a:r>
            <a:r>
              <a:rPr lang="zh-CN" altLang="en-US" sz="2000">
                <a:solidFill>
                  <a:schemeClr val="accent1">
                    <a:lumMod val="75000"/>
                  </a:schemeClr>
                </a:solidFill>
                <a:latin typeface="黑体" panose="02010609060101010101" charset="-122"/>
                <a:ea typeface="黑体" panose="02010609060101010101" charset="-122"/>
              </a:rPr>
              <a:t>特征工程</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899920" cy="368300"/>
          </a:xfrm>
          <a:prstGeom prst="rect">
            <a:avLst/>
          </a:prstGeom>
          <a:noFill/>
        </p:spPr>
        <p:txBody>
          <a:bodyPr wrap="square" rtlCol="0">
            <a:spAutoFit/>
          </a:bodyPr>
          <a:lstStyle/>
          <a:p>
            <a:r>
              <a:rPr lang="en-US" altLang="zh-CN"/>
              <a:t>2.3.1 </a:t>
            </a:r>
            <a:r>
              <a:rPr lang="zh-CN" altLang="en-US"/>
              <a:t>数据预处理</a:t>
            </a:r>
            <a:endParaRPr lang="zh-CN" altLang="en-US"/>
          </a:p>
        </p:txBody>
      </p:sp>
      <p:sp>
        <p:nvSpPr>
          <p:cNvPr id="17" name="圆角矩形 16"/>
          <p:cNvSpPr/>
          <p:nvPr/>
        </p:nvSpPr>
        <p:spPr>
          <a:xfrm>
            <a:off x="1719580" y="291147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离群点处理</a:t>
            </a:r>
            <a:endParaRPr lang="zh-CN" altLang="en-US">
              <a:solidFill>
                <a:schemeClr val="tx1"/>
              </a:solidFill>
            </a:endParaRPr>
          </a:p>
        </p:txBody>
      </p:sp>
      <p:pic>
        <p:nvPicPr>
          <p:cNvPr id="24" name="图片 23"/>
          <p:cNvPicPr>
            <a:picLocks noChangeAspect="1"/>
          </p:cNvPicPr>
          <p:nvPr/>
        </p:nvPicPr>
        <p:blipFill>
          <a:blip r:embed="rId2"/>
          <a:stretch>
            <a:fillRect/>
          </a:stretch>
        </p:blipFill>
        <p:spPr>
          <a:xfrm>
            <a:off x="8398510" y="2021205"/>
            <a:ext cx="3282950" cy="2158365"/>
          </a:xfrm>
          <a:prstGeom prst="rect">
            <a:avLst/>
          </a:prstGeom>
        </p:spPr>
      </p:pic>
      <p:sp>
        <p:nvSpPr>
          <p:cNvPr id="2" name="圆角矩形 1"/>
          <p:cNvSpPr/>
          <p:nvPr/>
        </p:nvSpPr>
        <p:spPr>
          <a:xfrm>
            <a:off x="1719580" y="464566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处理方法</a:t>
            </a:r>
            <a:endParaRPr lang="zh-CN" altLang="en-US">
              <a:solidFill>
                <a:schemeClr val="tx1"/>
              </a:solidFill>
            </a:endParaRPr>
          </a:p>
        </p:txBody>
      </p:sp>
      <p:sp>
        <p:nvSpPr>
          <p:cNvPr id="9" name="矩形 8"/>
          <p:cNvSpPr/>
          <p:nvPr/>
        </p:nvSpPr>
        <p:spPr>
          <a:xfrm>
            <a:off x="4741545" y="4548505"/>
            <a:ext cx="3242945" cy="5162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sym typeface="+mn-ea"/>
              </a:rPr>
              <a:t>当作缺失值进行处理</a:t>
            </a:r>
            <a:endParaRPr lang="zh-CN" altLang="en-US" dirty="0" smtClean="0">
              <a:solidFill>
                <a:schemeClr val="tx1"/>
              </a:solidFill>
              <a:sym typeface="+mn-ea"/>
            </a:endParaRPr>
          </a:p>
        </p:txBody>
      </p:sp>
      <p:sp>
        <p:nvSpPr>
          <p:cNvPr id="10" name="矩形 9"/>
          <p:cNvSpPr/>
          <p:nvPr/>
        </p:nvSpPr>
        <p:spPr>
          <a:xfrm>
            <a:off x="5754370" y="5229860"/>
            <a:ext cx="3242945" cy="51625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sym typeface="+mn-ea"/>
              </a:rPr>
              <a:t>删</a:t>
            </a:r>
            <a:r>
              <a:rPr lang="zh-CN" altLang="en-US" dirty="0" smtClean="0">
                <a:solidFill>
                  <a:schemeClr val="tx1"/>
                </a:solidFill>
                <a:sym typeface="+mn-ea"/>
              </a:rPr>
              <a:t>掉离群点所在样本</a:t>
            </a:r>
            <a:endParaRPr lang="zh-CN" altLang="en-US" dirty="0" smtClean="0">
              <a:solidFill>
                <a:schemeClr val="tx1"/>
              </a:solidFill>
              <a:sym typeface="+mn-ea"/>
            </a:endParaRPr>
          </a:p>
        </p:txBody>
      </p:sp>
      <p:sp>
        <p:nvSpPr>
          <p:cNvPr id="11" name="矩形 10"/>
          <p:cNvSpPr/>
          <p:nvPr/>
        </p:nvSpPr>
        <p:spPr>
          <a:xfrm>
            <a:off x="6782435" y="5912485"/>
            <a:ext cx="3242945" cy="51625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sym typeface="+mn-ea"/>
              </a:rPr>
              <a:t>使用统计值进行填充</a:t>
            </a:r>
            <a:endParaRPr lang="zh-CN" altLang="en-US" dirty="0" smtClean="0">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2.3 </a:t>
            </a:r>
            <a:r>
              <a:rPr lang="zh-CN" altLang="en-US" sz="2000">
                <a:solidFill>
                  <a:schemeClr val="accent1">
                    <a:lumMod val="75000"/>
                  </a:schemeClr>
                </a:solidFill>
                <a:latin typeface="黑体" panose="02010609060101010101" charset="-122"/>
                <a:ea typeface="黑体" panose="02010609060101010101" charset="-122"/>
              </a:rPr>
              <a:t>特征工程</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899920" cy="368300"/>
          </a:xfrm>
          <a:prstGeom prst="rect">
            <a:avLst/>
          </a:prstGeom>
          <a:noFill/>
        </p:spPr>
        <p:txBody>
          <a:bodyPr wrap="square" rtlCol="0">
            <a:spAutoFit/>
          </a:bodyPr>
          <a:lstStyle/>
          <a:p>
            <a:r>
              <a:rPr lang="en-US" altLang="zh-CN"/>
              <a:t>2.3.1 </a:t>
            </a:r>
            <a:r>
              <a:rPr lang="zh-CN" altLang="en-US"/>
              <a:t>数据预处理</a:t>
            </a:r>
            <a:endParaRPr lang="zh-CN" altLang="en-US"/>
          </a:p>
        </p:txBody>
      </p:sp>
      <p:sp>
        <p:nvSpPr>
          <p:cNvPr id="18" name="圆角矩形 17"/>
          <p:cNvSpPr/>
          <p:nvPr/>
        </p:nvSpPr>
        <p:spPr>
          <a:xfrm>
            <a:off x="1491615" y="385889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缺失值处理</a:t>
            </a:r>
            <a:endParaRPr lang="zh-CN" altLang="en-US">
              <a:solidFill>
                <a:schemeClr val="tx1"/>
              </a:solidFill>
            </a:endParaRPr>
          </a:p>
        </p:txBody>
      </p:sp>
      <p:pic>
        <p:nvPicPr>
          <p:cNvPr id="30" name="图片 29"/>
          <p:cNvPicPr>
            <a:picLocks noChangeAspect="1"/>
          </p:cNvPicPr>
          <p:nvPr/>
        </p:nvPicPr>
        <p:blipFill>
          <a:blip r:embed="rId1"/>
          <a:stretch>
            <a:fillRect/>
          </a:stretch>
        </p:blipFill>
        <p:spPr>
          <a:xfrm>
            <a:off x="3956685" y="2234565"/>
            <a:ext cx="8002270" cy="37185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2.3 </a:t>
            </a:r>
            <a:r>
              <a:rPr lang="zh-CN" altLang="en-US" sz="2000">
                <a:solidFill>
                  <a:schemeClr val="accent1">
                    <a:lumMod val="75000"/>
                  </a:schemeClr>
                </a:solidFill>
                <a:latin typeface="黑体" panose="02010609060101010101" charset="-122"/>
                <a:ea typeface="黑体" panose="02010609060101010101" charset="-122"/>
              </a:rPr>
              <a:t>特征工程</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899920" cy="368300"/>
          </a:xfrm>
          <a:prstGeom prst="rect">
            <a:avLst/>
          </a:prstGeom>
          <a:noFill/>
        </p:spPr>
        <p:txBody>
          <a:bodyPr wrap="square" rtlCol="0">
            <a:spAutoFit/>
          </a:bodyPr>
          <a:lstStyle/>
          <a:p>
            <a:r>
              <a:rPr lang="en-US" altLang="zh-CN"/>
              <a:t>2.3.1 </a:t>
            </a:r>
            <a:r>
              <a:rPr lang="zh-CN" altLang="en-US"/>
              <a:t>数据预处理</a:t>
            </a:r>
            <a:endParaRPr lang="zh-CN" altLang="en-US"/>
          </a:p>
        </p:txBody>
      </p:sp>
      <p:pic>
        <p:nvPicPr>
          <p:cNvPr id="2" name="图片 1"/>
          <p:cNvPicPr>
            <a:picLocks noChangeAspect="1"/>
          </p:cNvPicPr>
          <p:nvPr/>
        </p:nvPicPr>
        <p:blipFill>
          <a:blip r:embed="rId1"/>
          <a:stretch>
            <a:fillRect/>
          </a:stretch>
        </p:blipFill>
        <p:spPr>
          <a:xfrm>
            <a:off x="3600450" y="2670175"/>
            <a:ext cx="8249285" cy="3599180"/>
          </a:xfrm>
          <a:prstGeom prst="rect">
            <a:avLst/>
          </a:prstGeom>
        </p:spPr>
      </p:pic>
      <p:sp>
        <p:nvSpPr>
          <p:cNvPr id="3" name="圆角矩形 2"/>
          <p:cNvSpPr/>
          <p:nvPr/>
        </p:nvSpPr>
        <p:spPr>
          <a:xfrm>
            <a:off x="1491615" y="385889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错误值处理</a:t>
            </a:r>
            <a:endParaRPr lang="zh-CN" altLang="en-US">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2.3 </a:t>
            </a:r>
            <a:r>
              <a:rPr lang="zh-CN" altLang="en-US" sz="2000">
                <a:solidFill>
                  <a:schemeClr val="accent1">
                    <a:lumMod val="75000"/>
                  </a:schemeClr>
                </a:solidFill>
                <a:latin typeface="黑体" panose="02010609060101010101" charset="-122"/>
                <a:ea typeface="黑体" panose="02010609060101010101" charset="-122"/>
              </a:rPr>
              <a:t>特征工程</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899920" cy="368300"/>
          </a:xfrm>
          <a:prstGeom prst="rect">
            <a:avLst/>
          </a:prstGeom>
          <a:noFill/>
        </p:spPr>
        <p:txBody>
          <a:bodyPr wrap="square" rtlCol="0">
            <a:spAutoFit/>
          </a:bodyPr>
          <a:lstStyle/>
          <a:p>
            <a:r>
              <a:rPr lang="en-US" altLang="zh-CN"/>
              <a:t>2.3.1 </a:t>
            </a:r>
            <a:r>
              <a:rPr lang="zh-CN" altLang="en-US"/>
              <a:t>数据预处理</a:t>
            </a:r>
            <a:endParaRPr lang="zh-CN" altLang="en-US"/>
          </a:p>
        </p:txBody>
      </p:sp>
      <p:pic>
        <p:nvPicPr>
          <p:cNvPr id="2" name="图片 1"/>
          <p:cNvPicPr>
            <a:picLocks noChangeAspect="1"/>
          </p:cNvPicPr>
          <p:nvPr/>
        </p:nvPicPr>
        <p:blipFill>
          <a:blip r:embed="rId1"/>
          <a:stretch>
            <a:fillRect/>
          </a:stretch>
        </p:blipFill>
        <p:spPr>
          <a:xfrm>
            <a:off x="4237355" y="2524125"/>
            <a:ext cx="7644765" cy="3356610"/>
          </a:xfrm>
          <a:prstGeom prst="rect">
            <a:avLst/>
          </a:prstGeom>
        </p:spPr>
      </p:pic>
      <p:sp>
        <p:nvSpPr>
          <p:cNvPr id="3" name="圆角矩形 2"/>
          <p:cNvSpPr/>
          <p:nvPr/>
        </p:nvSpPr>
        <p:spPr>
          <a:xfrm>
            <a:off x="1491615" y="385889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假标签处理</a:t>
            </a:r>
            <a:endParaRPr lang="zh-CN" altLang="en-US">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2.3 </a:t>
            </a:r>
            <a:r>
              <a:rPr lang="zh-CN" altLang="en-US" sz="2000">
                <a:solidFill>
                  <a:schemeClr val="accent1">
                    <a:lumMod val="75000"/>
                  </a:schemeClr>
                </a:solidFill>
                <a:latin typeface="黑体" panose="02010609060101010101" charset="-122"/>
                <a:ea typeface="黑体" panose="02010609060101010101" charset="-122"/>
              </a:rPr>
              <a:t>特征工程</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899920" cy="368300"/>
          </a:xfrm>
          <a:prstGeom prst="rect">
            <a:avLst/>
          </a:prstGeom>
          <a:noFill/>
        </p:spPr>
        <p:txBody>
          <a:bodyPr wrap="square" rtlCol="0">
            <a:spAutoFit/>
          </a:bodyPr>
          <a:lstStyle/>
          <a:p>
            <a:r>
              <a:rPr lang="en-US" altLang="zh-CN"/>
              <a:t>2.3.2 </a:t>
            </a:r>
            <a:r>
              <a:rPr lang="zh-CN" altLang="en-US"/>
              <a:t>特征提取</a:t>
            </a:r>
            <a:endParaRPr lang="zh-CN" altLang="en-US"/>
          </a:p>
        </p:txBody>
      </p:sp>
      <p:sp>
        <p:nvSpPr>
          <p:cNvPr id="11" name="圆角矩形 10"/>
          <p:cNvSpPr/>
          <p:nvPr/>
        </p:nvSpPr>
        <p:spPr>
          <a:xfrm>
            <a:off x="936625" y="312928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类别特征</a:t>
            </a:r>
            <a:endParaRPr lang="zh-CN" altLang="en-US">
              <a:solidFill>
                <a:schemeClr val="tx1"/>
              </a:solidFill>
            </a:endParaRPr>
          </a:p>
        </p:txBody>
      </p:sp>
      <p:sp>
        <p:nvSpPr>
          <p:cNvPr id="28" name="文本框 27"/>
          <p:cNvSpPr txBox="1"/>
          <p:nvPr/>
        </p:nvSpPr>
        <p:spPr>
          <a:xfrm>
            <a:off x="4076065" y="2155825"/>
            <a:ext cx="7799705" cy="706755"/>
          </a:xfrm>
          <a:prstGeom prst="rect">
            <a:avLst/>
          </a:prstGeom>
          <a:noFill/>
          <a:ln>
            <a:solidFill>
              <a:schemeClr val="tx1"/>
            </a:solidFill>
          </a:ln>
        </p:spPr>
        <p:txBody>
          <a:bodyPr wrap="square" rtlCol="0">
            <a:spAutoFit/>
          </a:bodyPr>
          <a:lstStyle/>
          <a:p>
            <a:r>
              <a:rPr lang="zh-CN" altLang="en-US" sz="2000">
                <a:solidFill>
                  <a:schemeClr val="accent1">
                    <a:lumMod val="75000"/>
                  </a:schemeClr>
                </a:solidFill>
              </a:rPr>
              <a:t>编码方式    </a:t>
            </a:r>
            <a:endParaRPr lang="zh-CN" altLang="en-US" sz="2000">
              <a:solidFill>
                <a:schemeClr val="accent1">
                  <a:lumMod val="75000"/>
                </a:schemeClr>
              </a:solidFill>
            </a:endParaRPr>
          </a:p>
          <a:p>
            <a:r>
              <a:rPr lang="zh-CN" altLang="en-US" sz="2000">
                <a:solidFill>
                  <a:schemeClr val="accent1">
                    <a:lumMod val="75000"/>
                  </a:schemeClr>
                </a:solidFill>
              </a:rPr>
              <a:t>                </a:t>
            </a:r>
            <a:r>
              <a:rPr lang="zh-CN" altLang="en-US"/>
              <a:t>自然数编码、独热编码、</a:t>
            </a:r>
            <a:r>
              <a:rPr lang="en-US" altLang="zh-CN"/>
              <a:t>count</a:t>
            </a:r>
            <a:r>
              <a:rPr lang="zh-CN" altLang="en-US"/>
              <a:t>编码（替代类别特征）、目标编码</a:t>
            </a:r>
            <a:endParaRPr lang="zh-CN" altLang="en-US"/>
          </a:p>
        </p:txBody>
      </p:sp>
      <p:sp>
        <p:nvSpPr>
          <p:cNvPr id="29" name="文本框 28"/>
          <p:cNvSpPr txBox="1"/>
          <p:nvPr/>
        </p:nvSpPr>
        <p:spPr>
          <a:xfrm>
            <a:off x="4076065" y="3228975"/>
            <a:ext cx="7799070" cy="706755"/>
          </a:xfrm>
          <a:prstGeom prst="rect">
            <a:avLst/>
          </a:prstGeom>
          <a:noFill/>
          <a:ln>
            <a:solidFill>
              <a:schemeClr val="tx1"/>
            </a:solidFill>
          </a:ln>
        </p:spPr>
        <p:txBody>
          <a:bodyPr wrap="square" rtlCol="0">
            <a:spAutoFit/>
          </a:bodyPr>
          <a:lstStyle/>
          <a:p>
            <a:r>
              <a:rPr lang="zh-CN" altLang="en-US" sz="2000">
                <a:solidFill>
                  <a:schemeClr val="accent1">
                    <a:lumMod val="75000"/>
                  </a:schemeClr>
                </a:solidFill>
              </a:rPr>
              <a:t>统计方式    </a:t>
            </a:r>
            <a:endParaRPr lang="zh-CN" altLang="en-US" sz="2000">
              <a:solidFill>
                <a:schemeClr val="accent1">
                  <a:lumMod val="75000"/>
                </a:schemeClr>
              </a:solidFill>
            </a:endParaRPr>
          </a:p>
          <a:p>
            <a:r>
              <a:rPr lang="zh-CN" altLang="en-US" sz="2000">
                <a:solidFill>
                  <a:schemeClr val="accent1">
                    <a:lumMod val="75000"/>
                  </a:schemeClr>
                </a:solidFill>
              </a:rPr>
              <a:t>                </a:t>
            </a:r>
            <a:r>
              <a:rPr lang="en-US" altLang="zh-CN"/>
              <a:t>count</a:t>
            </a:r>
            <a:r>
              <a:rPr lang="zh-CN" altLang="en-US"/>
              <a:t>、</a:t>
            </a:r>
            <a:r>
              <a:rPr lang="en-US" altLang="zh-CN"/>
              <a:t>nunique</a:t>
            </a:r>
            <a:r>
              <a:rPr lang="zh-CN" altLang="en-US"/>
              <a:t>（宽度）、</a:t>
            </a:r>
            <a:r>
              <a:rPr lang="en-US" altLang="zh-CN"/>
              <a:t>ratio</a:t>
            </a:r>
            <a:r>
              <a:rPr lang="zh-CN" altLang="en-US"/>
              <a:t>（偏好）</a:t>
            </a:r>
            <a:endParaRPr lang="zh-CN" altLang="en-US"/>
          </a:p>
        </p:txBody>
      </p:sp>
      <p:sp>
        <p:nvSpPr>
          <p:cNvPr id="30" name="文本框 29"/>
          <p:cNvSpPr txBox="1"/>
          <p:nvPr/>
        </p:nvSpPr>
        <p:spPr>
          <a:xfrm>
            <a:off x="4076065" y="4385945"/>
            <a:ext cx="7799705" cy="706755"/>
          </a:xfrm>
          <a:prstGeom prst="rect">
            <a:avLst/>
          </a:prstGeom>
          <a:noFill/>
          <a:ln>
            <a:solidFill>
              <a:schemeClr val="tx1"/>
            </a:solidFill>
          </a:ln>
        </p:spPr>
        <p:txBody>
          <a:bodyPr wrap="square" rtlCol="0">
            <a:spAutoFit/>
          </a:bodyPr>
          <a:lstStyle/>
          <a:p>
            <a:r>
              <a:rPr lang="zh-CN" altLang="en-US" sz="2000">
                <a:solidFill>
                  <a:schemeClr val="accent1">
                    <a:lumMod val="75000"/>
                  </a:schemeClr>
                </a:solidFill>
              </a:rPr>
              <a:t>交叉统计    </a:t>
            </a:r>
            <a:endParaRPr lang="zh-CN" altLang="en-US" sz="2000">
              <a:solidFill>
                <a:schemeClr val="accent1">
                  <a:lumMod val="75000"/>
                </a:schemeClr>
              </a:solidFill>
            </a:endParaRPr>
          </a:p>
          <a:p>
            <a:r>
              <a:rPr lang="zh-CN" altLang="en-US" sz="2000">
                <a:solidFill>
                  <a:schemeClr val="accent1">
                    <a:lumMod val="75000"/>
                  </a:schemeClr>
                </a:solidFill>
              </a:rPr>
              <a:t>                </a:t>
            </a:r>
            <a:r>
              <a:rPr lang="zh-CN" altLang="en-US"/>
              <a:t>行交叉（均值、中位数、最值）、业务交叉构造</a:t>
            </a:r>
            <a:endParaRPr lang="zh-CN" altLang="en-US"/>
          </a:p>
        </p:txBody>
      </p:sp>
      <p:sp>
        <p:nvSpPr>
          <p:cNvPr id="31" name="文本框 30"/>
          <p:cNvSpPr txBox="1"/>
          <p:nvPr/>
        </p:nvSpPr>
        <p:spPr>
          <a:xfrm>
            <a:off x="4076065" y="5459095"/>
            <a:ext cx="7799070" cy="706755"/>
          </a:xfrm>
          <a:prstGeom prst="rect">
            <a:avLst/>
          </a:prstGeom>
          <a:noFill/>
          <a:ln>
            <a:solidFill>
              <a:schemeClr val="tx1"/>
            </a:solidFill>
          </a:ln>
        </p:spPr>
        <p:txBody>
          <a:bodyPr wrap="square" rtlCol="0">
            <a:spAutoFit/>
          </a:bodyPr>
          <a:lstStyle/>
          <a:p>
            <a:r>
              <a:rPr lang="zh-CN" altLang="en-US" sz="2000">
                <a:solidFill>
                  <a:schemeClr val="accent1">
                    <a:lumMod val="75000"/>
                  </a:schemeClr>
                </a:solidFill>
              </a:rPr>
              <a:t>离散方式    </a:t>
            </a:r>
            <a:endParaRPr lang="zh-CN" altLang="en-US" sz="2000">
              <a:solidFill>
                <a:schemeClr val="accent1">
                  <a:lumMod val="75000"/>
                </a:schemeClr>
              </a:solidFill>
            </a:endParaRPr>
          </a:p>
          <a:p>
            <a:r>
              <a:rPr lang="zh-CN" altLang="en-US" sz="2000">
                <a:solidFill>
                  <a:schemeClr val="accent1">
                    <a:lumMod val="75000"/>
                  </a:schemeClr>
                </a:solidFill>
              </a:rPr>
              <a:t>                </a:t>
            </a:r>
            <a:r>
              <a:rPr lang="zh-CN" altLang="en-US"/>
              <a:t>分桶、二值化（</a:t>
            </a:r>
            <a:r>
              <a:rPr lang="en-US" altLang="zh-CN"/>
              <a:t>0/1</a:t>
            </a:r>
            <a:r>
              <a:rPr lang="zh-CN" altLang="en-US"/>
              <a:t>）</a:t>
            </a:r>
            <a:endParaRPr lang="zh-CN" altLang="en-US"/>
          </a:p>
        </p:txBody>
      </p:sp>
      <p:sp>
        <p:nvSpPr>
          <p:cNvPr id="32" name="圆角矩形 31"/>
          <p:cNvSpPr/>
          <p:nvPr/>
        </p:nvSpPr>
        <p:spPr>
          <a:xfrm>
            <a:off x="936625" y="469392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数值特征</a:t>
            </a:r>
            <a:endParaRPr lang="zh-CN" altLang="en-US">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dirty="0">
                <a:solidFill>
                  <a:schemeClr val="accent1">
                    <a:lumMod val="75000"/>
                  </a:schemeClr>
                </a:solidFill>
              </a:rPr>
              <a:t>2. </a:t>
            </a:r>
            <a:r>
              <a:rPr lang="zh-CN" altLang="en-US" sz="2000" dirty="0">
                <a:solidFill>
                  <a:schemeClr val="accent1">
                    <a:lumMod val="75000"/>
                  </a:schemeClr>
                </a:solidFill>
              </a:rPr>
              <a:t>竞赛中的几个主要模块</a:t>
            </a:r>
            <a:endParaRPr lang="zh-CN" altLang="en-US" sz="2000" dirty="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dirty="0">
                <a:solidFill>
                  <a:schemeClr val="accent1">
                    <a:lumMod val="75000"/>
                  </a:schemeClr>
                </a:solidFill>
                <a:latin typeface="黑体" panose="02010609060101010101" charset="-122"/>
                <a:ea typeface="黑体" panose="02010609060101010101" charset="-122"/>
              </a:rPr>
              <a:t>2.3 </a:t>
            </a:r>
            <a:r>
              <a:rPr lang="zh-CN" altLang="en-US" sz="2000" dirty="0">
                <a:solidFill>
                  <a:schemeClr val="accent1">
                    <a:lumMod val="75000"/>
                  </a:schemeClr>
                </a:solidFill>
                <a:latin typeface="黑体" panose="02010609060101010101" charset="-122"/>
                <a:ea typeface="黑体" panose="02010609060101010101" charset="-122"/>
              </a:rPr>
              <a:t>特征工程</a:t>
            </a:r>
            <a:endParaRPr lang="zh-CN" altLang="en-US" sz="2000" dirty="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899920" cy="368300"/>
          </a:xfrm>
          <a:prstGeom prst="rect">
            <a:avLst/>
          </a:prstGeom>
          <a:noFill/>
        </p:spPr>
        <p:txBody>
          <a:bodyPr wrap="square" rtlCol="0">
            <a:spAutoFit/>
          </a:bodyPr>
          <a:lstStyle/>
          <a:p>
            <a:r>
              <a:rPr lang="en-US" altLang="zh-CN" dirty="0"/>
              <a:t>2.3.2 </a:t>
            </a:r>
            <a:r>
              <a:rPr lang="zh-CN" altLang="en-US" dirty="0"/>
              <a:t>特征提取</a:t>
            </a:r>
            <a:endParaRPr lang="zh-CN" altLang="en-US" dirty="0"/>
          </a:p>
        </p:txBody>
      </p:sp>
      <p:sp>
        <p:nvSpPr>
          <p:cNvPr id="11" name="圆角矩形 10"/>
          <p:cNvSpPr/>
          <p:nvPr/>
        </p:nvSpPr>
        <p:spPr>
          <a:xfrm>
            <a:off x="1725295" y="361124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时间特征</a:t>
            </a:r>
            <a:endParaRPr lang="zh-CN" altLang="en-US">
              <a:solidFill>
                <a:schemeClr val="tx1"/>
              </a:solidFill>
            </a:endParaRPr>
          </a:p>
        </p:txBody>
      </p:sp>
      <p:sp>
        <p:nvSpPr>
          <p:cNvPr id="2" name="左大括号 1"/>
          <p:cNvSpPr/>
          <p:nvPr/>
        </p:nvSpPr>
        <p:spPr>
          <a:xfrm>
            <a:off x="3872865" y="2103755"/>
            <a:ext cx="272415" cy="348424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p:cNvSpPr txBox="1"/>
          <p:nvPr/>
        </p:nvSpPr>
        <p:spPr>
          <a:xfrm>
            <a:off x="4290695" y="2155825"/>
            <a:ext cx="3121660" cy="645160"/>
          </a:xfrm>
          <a:prstGeom prst="rect">
            <a:avLst/>
          </a:prstGeom>
          <a:noFill/>
        </p:spPr>
        <p:txBody>
          <a:bodyPr wrap="square" rtlCol="0">
            <a:spAutoFit/>
          </a:bodyPr>
          <a:lstStyle/>
          <a:p>
            <a:r>
              <a:rPr lang="zh-CN" altLang="en-US"/>
              <a:t>日期变量（年、月、周、日、小时、分钟）</a:t>
            </a:r>
            <a:endParaRPr lang="zh-CN" altLang="en-US"/>
          </a:p>
        </p:txBody>
      </p:sp>
      <p:sp>
        <p:nvSpPr>
          <p:cNvPr id="9" name="文本框 8"/>
          <p:cNvSpPr txBox="1"/>
          <p:nvPr/>
        </p:nvSpPr>
        <p:spPr>
          <a:xfrm>
            <a:off x="4290695" y="5045710"/>
            <a:ext cx="2562860" cy="645160"/>
          </a:xfrm>
          <a:prstGeom prst="rect">
            <a:avLst/>
          </a:prstGeom>
          <a:noFill/>
        </p:spPr>
        <p:txBody>
          <a:bodyPr wrap="square" rtlCol="0">
            <a:spAutoFit/>
          </a:bodyPr>
          <a:lstStyle/>
          <a:p>
            <a:r>
              <a:rPr lang="zh-CN" altLang="en-US"/>
              <a:t>时序相关特征（历史平移，滑窗统计）</a:t>
            </a:r>
            <a:endParaRPr lang="zh-CN" altLang="en-US"/>
          </a:p>
        </p:txBody>
      </p:sp>
      <p:sp>
        <p:nvSpPr>
          <p:cNvPr id="10" name="文本框 9"/>
          <p:cNvSpPr txBox="1"/>
          <p:nvPr/>
        </p:nvSpPr>
        <p:spPr>
          <a:xfrm>
            <a:off x="4290695" y="3435985"/>
            <a:ext cx="2887345" cy="645160"/>
          </a:xfrm>
          <a:prstGeom prst="rect">
            <a:avLst/>
          </a:prstGeom>
          <a:noFill/>
        </p:spPr>
        <p:txBody>
          <a:bodyPr wrap="square" rtlCol="0">
            <a:spAutoFit/>
          </a:bodyPr>
          <a:lstStyle/>
          <a:p>
            <a:r>
              <a:rPr lang="zh-CN" altLang="en-US"/>
              <a:t>距离某天的时间差，是否某个特殊日期，时间组合</a:t>
            </a:r>
            <a:endParaRPr lang="zh-CN" altLang="en-US"/>
          </a:p>
        </p:txBody>
      </p:sp>
      <p:pic>
        <p:nvPicPr>
          <p:cNvPr id="12" name="图片 11"/>
          <p:cNvPicPr>
            <a:picLocks noChangeAspect="1"/>
          </p:cNvPicPr>
          <p:nvPr/>
        </p:nvPicPr>
        <p:blipFill>
          <a:blip r:embed="rId1"/>
          <a:stretch>
            <a:fillRect/>
          </a:stretch>
        </p:blipFill>
        <p:spPr>
          <a:xfrm>
            <a:off x="7285990" y="979170"/>
            <a:ext cx="2697480" cy="5528310"/>
          </a:xfrm>
          <a:prstGeom prst="rect">
            <a:avLst/>
          </a:prstGeom>
        </p:spPr>
      </p:pic>
      <p:sp>
        <p:nvSpPr>
          <p:cNvPr id="14" name="矩形 13"/>
          <p:cNvSpPr/>
          <p:nvPr/>
        </p:nvSpPr>
        <p:spPr>
          <a:xfrm>
            <a:off x="10302240" y="1924050"/>
            <a:ext cx="1353185" cy="3749040"/>
          </a:xfrm>
          <a:prstGeom prst="rect">
            <a:avLst/>
          </a:prstGeom>
          <a:noFill/>
          <a:ln>
            <a:solidFill>
              <a:schemeClr val="accent2">
                <a:lumMod val="60000"/>
                <a:lumOff val="40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mn-ea"/>
              </a:rPr>
              <a:t>周期性</a:t>
            </a:r>
            <a:endParaRPr lang="zh-CN" altLang="en-US" b="1">
              <a:solidFill>
                <a:schemeClr val="tx1"/>
              </a:solidFill>
            </a:endParaRPr>
          </a:p>
          <a:p>
            <a:pPr algn="ctr"/>
            <a:endParaRPr lang="zh-CN" altLang="en-US" b="1">
              <a:solidFill>
                <a:schemeClr val="tx1"/>
              </a:solidFill>
            </a:endParaRPr>
          </a:p>
          <a:p>
            <a:pPr algn="ctr"/>
            <a:endParaRPr lang="zh-CN" altLang="en-US" b="1">
              <a:solidFill>
                <a:schemeClr val="tx1"/>
              </a:solidFill>
            </a:endParaRPr>
          </a:p>
          <a:p>
            <a:pPr algn="ctr"/>
            <a:r>
              <a:rPr lang="zh-CN" altLang="en-US" b="1">
                <a:solidFill>
                  <a:schemeClr val="tx1"/>
                </a:solidFill>
                <a:sym typeface="+mn-ea"/>
              </a:rPr>
              <a:t>趋势性</a:t>
            </a:r>
            <a:endParaRPr lang="zh-CN" altLang="en-US" b="1">
              <a:solidFill>
                <a:schemeClr val="tx1"/>
              </a:solidFill>
            </a:endParaRPr>
          </a:p>
          <a:p>
            <a:pPr algn="ctr"/>
            <a:endParaRPr lang="zh-CN" altLang="en-US" b="1">
              <a:solidFill>
                <a:schemeClr val="tx1"/>
              </a:solidFill>
            </a:endParaRPr>
          </a:p>
          <a:p>
            <a:pPr algn="ctr"/>
            <a:endParaRPr lang="zh-CN" altLang="en-US" b="1">
              <a:solidFill>
                <a:schemeClr val="tx1"/>
              </a:solidFill>
            </a:endParaRPr>
          </a:p>
          <a:p>
            <a:pPr algn="ctr"/>
            <a:r>
              <a:rPr lang="zh-CN" altLang="en-US" b="1">
                <a:solidFill>
                  <a:schemeClr val="tx1"/>
                </a:solidFill>
                <a:sym typeface="+mn-ea"/>
              </a:rPr>
              <a:t>强相关</a:t>
            </a:r>
            <a:endParaRPr lang="zh-CN" altLang="en-US" b="1">
              <a:solidFill>
                <a:schemeClr val="tx1"/>
              </a:solidFill>
            </a:endParaRPr>
          </a:p>
          <a:p>
            <a:pPr algn="ctr"/>
            <a:endParaRPr lang="zh-CN" altLang="en-US" b="1">
              <a:solidFill>
                <a:schemeClr val="tx1"/>
              </a:solidFill>
            </a:endParaRPr>
          </a:p>
          <a:p>
            <a:pPr algn="ctr"/>
            <a:endParaRPr lang="zh-CN" altLang="en-US" b="1">
              <a:solidFill>
                <a:schemeClr val="tx1"/>
              </a:solidFill>
            </a:endParaRPr>
          </a:p>
          <a:p>
            <a:pPr algn="ctr"/>
            <a:r>
              <a:rPr lang="zh-CN" altLang="en-US" b="1">
                <a:solidFill>
                  <a:schemeClr val="tx1"/>
                </a:solidFill>
                <a:sym typeface="+mn-ea"/>
              </a:rPr>
              <a:t>异常点</a:t>
            </a:r>
            <a:endParaRPr lang="zh-CN" altLang="en-US" b="1">
              <a:solidFill>
                <a:schemeClr val="tx1"/>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3" name="矩形 2"/>
          <p:cNvSpPr/>
          <p:nvPr/>
        </p:nvSpPr>
        <p:spPr>
          <a:xfrm>
            <a:off x="4050030" y="2546985"/>
            <a:ext cx="1635760" cy="13150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强相关</a:t>
            </a:r>
            <a:endParaRPr lang="zh-CN" altLang="en-US" sz="2400">
              <a:solidFill>
                <a:schemeClr val="tx1"/>
              </a:solidFill>
            </a:endParaRPr>
          </a:p>
        </p:txBody>
      </p:sp>
      <p:sp>
        <p:nvSpPr>
          <p:cNvPr id="7" name="矩形 6"/>
          <p:cNvSpPr/>
          <p:nvPr/>
        </p:nvSpPr>
        <p:spPr>
          <a:xfrm>
            <a:off x="5880735" y="2546985"/>
            <a:ext cx="1635760" cy="13150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趋势性</a:t>
            </a:r>
            <a:endParaRPr lang="zh-CN" altLang="en-US" sz="2400">
              <a:solidFill>
                <a:schemeClr val="tx1"/>
              </a:solidFill>
            </a:endParaRPr>
          </a:p>
        </p:txBody>
      </p:sp>
      <p:sp>
        <p:nvSpPr>
          <p:cNvPr id="8" name="矩形 7"/>
          <p:cNvSpPr/>
          <p:nvPr/>
        </p:nvSpPr>
        <p:spPr>
          <a:xfrm>
            <a:off x="4050030" y="4037330"/>
            <a:ext cx="1635760" cy="13150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周期性</a:t>
            </a:r>
            <a:endParaRPr lang="zh-CN" altLang="en-US" sz="2400">
              <a:solidFill>
                <a:schemeClr val="tx1"/>
              </a:solidFill>
            </a:endParaRPr>
          </a:p>
        </p:txBody>
      </p:sp>
      <p:sp>
        <p:nvSpPr>
          <p:cNvPr id="9" name="矩形 8"/>
          <p:cNvSpPr/>
          <p:nvPr/>
        </p:nvSpPr>
        <p:spPr>
          <a:xfrm>
            <a:off x="5880735" y="4037330"/>
            <a:ext cx="1635760" cy="131508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异常点</a:t>
            </a:r>
            <a:endParaRPr lang="zh-CN" altLang="en-US" sz="2400">
              <a:solidFill>
                <a:schemeClr val="tx1"/>
              </a:solidFill>
            </a:endParaRPr>
          </a:p>
        </p:txBody>
      </p:sp>
      <p:sp>
        <p:nvSpPr>
          <p:cNvPr id="10" name="文本框 9"/>
          <p:cNvSpPr txBox="1"/>
          <p:nvPr/>
        </p:nvSpPr>
        <p:spPr>
          <a:xfrm>
            <a:off x="1207135" y="2546985"/>
            <a:ext cx="2658745" cy="922020"/>
          </a:xfrm>
          <a:prstGeom prst="rect">
            <a:avLst/>
          </a:prstGeom>
          <a:noFill/>
          <a:ln w="12700">
            <a:solidFill>
              <a:schemeClr val="accent1">
                <a:lumMod val="75000"/>
              </a:schemeClr>
            </a:solidFill>
            <a:prstDash val="dash"/>
          </a:ln>
        </p:spPr>
        <p:txBody>
          <a:bodyPr wrap="square" rtlCol="0">
            <a:spAutoFit/>
          </a:bodyPr>
          <a:lstStyle/>
          <a:p>
            <a:r>
              <a:rPr lang="zh-CN" altLang="en-US"/>
              <a:t>前</a:t>
            </a:r>
            <a:r>
              <a:rPr lang="en-US" altLang="zh-CN"/>
              <a:t>1/3/5/7/15/N(day/hour)</a:t>
            </a:r>
            <a:r>
              <a:rPr lang="zh-CN" altLang="en-US"/>
              <a:t>第</a:t>
            </a:r>
            <a:r>
              <a:rPr lang="en-US" altLang="zh-CN"/>
              <a:t>1/2/3/N</a:t>
            </a:r>
            <a:r>
              <a:rPr lang="zh-CN" altLang="en-US"/>
              <a:t>（</a:t>
            </a:r>
            <a:r>
              <a:rPr lang="en-US" altLang="zh-CN"/>
              <a:t>day/hour</a:t>
            </a:r>
            <a:r>
              <a:rPr lang="zh-CN" altLang="en-US"/>
              <a:t>）</a:t>
            </a:r>
            <a:endParaRPr lang="zh-CN" altLang="en-US"/>
          </a:p>
          <a:p>
            <a:r>
              <a:rPr lang="zh-CN" altLang="en-US"/>
              <a:t>上下时段信息</a:t>
            </a:r>
            <a:endParaRPr lang="zh-CN" altLang="en-US"/>
          </a:p>
        </p:txBody>
      </p:sp>
      <p:sp>
        <p:nvSpPr>
          <p:cNvPr id="11" name="文本框 10"/>
          <p:cNvSpPr txBox="1"/>
          <p:nvPr/>
        </p:nvSpPr>
        <p:spPr>
          <a:xfrm>
            <a:off x="6456045" y="1501140"/>
            <a:ext cx="2658745" cy="922020"/>
          </a:xfrm>
          <a:prstGeom prst="rect">
            <a:avLst/>
          </a:prstGeom>
          <a:noFill/>
          <a:ln w="12700">
            <a:solidFill>
              <a:schemeClr val="accent1">
                <a:lumMod val="75000"/>
              </a:schemeClr>
            </a:solidFill>
            <a:prstDash val="dash"/>
          </a:ln>
        </p:spPr>
        <p:txBody>
          <a:bodyPr wrap="square" rtlCol="0">
            <a:spAutoFit/>
          </a:bodyPr>
          <a:lstStyle/>
          <a:p>
            <a:r>
              <a:rPr lang="zh-CN" altLang="en-US"/>
              <a:t>节假日出游趋势</a:t>
            </a:r>
            <a:endParaRPr lang="zh-CN" altLang="en-US"/>
          </a:p>
          <a:p>
            <a:r>
              <a:rPr lang="zh-CN" altLang="en-US"/>
              <a:t>较之前涨幅比例</a:t>
            </a:r>
            <a:endParaRPr lang="zh-CN" altLang="en-US"/>
          </a:p>
          <a:p>
            <a:r>
              <a:rPr lang="zh-CN" altLang="en-US"/>
              <a:t>增长趋势、降低趋势</a:t>
            </a:r>
            <a:endParaRPr lang="zh-CN" altLang="en-US"/>
          </a:p>
        </p:txBody>
      </p:sp>
      <p:sp>
        <p:nvSpPr>
          <p:cNvPr id="12" name="文本框 11"/>
          <p:cNvSpPr txBox="1"/>
          <p:nvPr/>
        </p:nvSpPr>
        <p:spPr>
          <a:xfrm>
            <a:off x="7702550" y="4430395"/>
            <a:ext cx="2658745" cy="922020"/>
          </a:xfrm>
          <a:prstGeom prst="rect">
            <a:avLst/>
          </a:prstGeom>
          <a:noFill/>
          <a:ln w="12700">
            <a:solidFill>
              <a:schemeClr val="accent1">
                <a:lumMod val="75000"/>
              </a:schemeClr>
            </a:solidFill>
            <a:prstDash val="dash"/>
          </a:ln>
        </p:spPr>
        <p:txBody>
          <a:bodyPr wrap="square" rtlCol="0">
            <a:spAutoFit/>
          </a:bodyPr>
          <a:lstStyle/>
          <a:p>
            <a:r>
              <a:rPr lang="zh-CN" altLang="en-US"/>
              <a:t>双十一、</a:t>
            </a:r>
            <a:r>
              <a:rPr lang="en-US" altLang="zh-CN"/>
              <a:t>618</a:t>
            </a:r>
            <a:r>
              <a:rPr lang="zh-CN" altLang="en-US"/>
              <a:t>、春节</a:t>
            </a:r>
            <a:endParaRPr lang="zh-CN" altLang="en-US"/>
          </a:p>
          <a:p>
            <a:r>
              <a:rPr lang="zh-CN" altLang="en-US"/>
              <a:t>简单标注、剔除、修正</a:t>
            </a:r>
            <a:endParaRPr lang="zh-CN" altLang="en-US"/>
          </a:p>
          <a:p>
            <a:endParaRPr lang="zh-CN" altLang="en-US"/>
          </a:p>
        </p:txBody>
      </p:sp>
      <p:sp>
        <p:nvSpPr>
          <p:cNvPr id="13" name="文本框 12"/>
          <p:cNvSpPr txBox="1"/>
          <p:nvPr/>
        </p:nvSpPr>
        <p:spPr>
          <a:xfrm>
            <a:off x="2444750" y="5503545"/>
            <a:ext cx="2658745" cy="922020"/>
          </a:xfrm>
          <a:prstGeom prst="rect">
            <a:avLst/>
          </a:prstGeom>
          <a:noFill/>
          <a:ln w="12700">
            <a:solidFill>
              <a:schemeClr val="accent1">
                <a:lumMod val="75000"/>
              </a:schemeClr>
            </a:solidFill>
            <a:prstDash val="dash"/>
          </a:ln>
        </p:spPr>
        <p:txBody>
          <a:bodyPr wrap="square" rtlCol="0">
            <a:spAutoFit/>
          </a:bodyPr>
          <a:lstStyle/>
          <a:p>
            <a:r>
              <a:rPr lang="zh-CN" altLang="en-US"/>
              <a:t>月、周、日的周期</a:t>
            </a:r>
            <a:endParaRPr lang="zh-CN" altLang="en-US"/>
          </a:p>
          <a:p>
            <a:r>
              <a:rPr lang="zh-CN" altLang="en-US"/>
              <a:t>存在峰值，较峰值距离</a:t>
            </a:r>
            <a:endParaRPr lang="zh-CN" altLang="en-US"/>
          </a:p>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0440" y="2668922"/>
            <a:ext cx="3228504" cy="1519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0" name="组合 49"/>
          <p:cNvGrpSpPr/>
          <p:nvPr/>
        </p:nvGrpSpPr>
        <p:grpSpPr>
          <a:xfrm>
            <a:off x="393745" y="386806"/>
            <a:ext cx="7006949" cy="508756"/>
            <a:chOff x="393745" y="386806"/>
            <a:chExt cx="7006949" cy="508756"/>
          </a:xfrm>
        </p:grpSpPr>
        <p:sp>
          <p:nvSpPr>
            <p:cNvPr id="51" name="文本框 50"/>
            <p:cNvSpPr txBox="1"/>
            <p:nvPr/>
          </p:nvSpPr>
          <p:spPr>
            <a:xfrm>
              <a:off x="393745" y="391831"/>
              <a:ext cx="1277577" cy="398780"/>
            </a:xfrm>
            <a:prstGeom prst="rect">
              <a:avLst/>
            </a:prstGeom>
            <a:noFill/>
            <a:ln>
              <a:noFill/>
            </a:ln>
          </p:spPr>
          <p:txBody>
            <a:bodyPr wrap="square" rtlCol="0">
              <a:spAutoFit/>
            </a:bodyPr>
            <a:lstStyle/>
            <a:p>
              <a:pPr algn="ctr"/>
              <a:r>
                <a:rPr lang="zh-CN" altLang="en-US" sz="2000" b="1" dirty="0" smtClean="0">
                  <a:solidFill>
                    <a:srgbClr val="00B0F0"/>
                  </a:solidFill>
                  <a:latin typeface="微软雅黑" panose="020B0503020204020204" charset="-122"/>
                  <a:ea typeface="微软雅黑" panose="020B0503020204020204" charset="-122"/>
                </a:rPr>
                <a:t>个人介绍</a:t>
              </a:r>
              <a:endParaRPr lang="zh-CN" altLang="en-US" sz="2000" b="1" dirty="0" smtClean="0">
                <a:solidFill>
                  <a:srgbClr val="00B0F0"/>
                </a:solidFill>
                <a:latin typeface="微软雅黑" panose="020B0503020204020204" charset="-122"/>
                <a:ea typeface="微软雅黑" panose="020B0503020204020204" charset="-122"/>
              </a:endParaRPr>
            </a:p>
          </p:txBody>
        </p:sp>
        <p:sp>
          <p:nvSpPr>
            <p:cNvPr id="52" name="文本框 51"/>
            <p:cNvSpPr txBox="1"/>
            <p:nvPr/>
          </p:nvSpPr>
          <p:spPr>
            <a:xfrm>
              <a:off x="1734741" y="391831"/>
              <a:ext cx="1562682" cy="398780"/>
            </a:xfrm>
            <a:prstGeom prst="rect">
              <a:avLst/>
            </a:prstGeom>
            <a:noFill/>
          </p:spPr>
          <p:txBody>
            <a:bodyPr wrap="square" rtlCol="0">
              <a:spAutoFit/>
            </a:bodyPr>
            <a:lstStyle/>
            <a:p>
              <a:pPr algn="ctr"/>
              <a:r>
                <a:rPr lang="en-US" altLang="zh-CN" sz="2000" b="1" dirty="0">
                  <a:latin typeface="微软雅黑" panose="020B0503020204020204" charset="-122"/>
                  <a:ea typeface="微软雅黑" panose="020B0503020204020204" charset="-122"/>
                </a:rPr>
                <a:t>Datawhale</a:t>
              </a:r>
              <a:endParaRPr lang="zh-CN" altLang="en-US" sz="2000" b="1" dirty="0">
                <a:latin typeface="微软雅黑" panose="020B0503020204020204" charset="-122"/>
                <a:ea typeface="微软雅黑" panose="020B0503020204020204" charset="-122"/>
              </a:endParaRPr>
            </a:p>
          </p:txBody>
        </p:sp>
        <p:sp>
          <p:nvSpPr>
            <p:cNvPr id="57" name="文本框 56"/>
            <p:cNvSpPr txBox="1"/>
            <p:nvPr/>
          </p:nvSpPr>
          <p:spPr>
            <a:xfrm>
              <a:off x="3237161" y="386806"/>
              <a:ext cx="1685345" cy="398780"/>
            </a:xfrm>
            <a:prstGeom prst="rect">
              <a:avLst/>
            </a:prstGeom>
            <a:noFill/>
          </p:spPr>
          <p:txBody>
            <a:bodyPr wrap="square" rtlCol="0">
              <a:spAutoFit/>
            </a:bodyPr>
            <a:lstStyle/>
            <a:p>
              <a:pPr algn="ctr"/>
              <a:endParaRPr lang="en-US" altLang="zh-CN" sz="2000" b="1" dirty="0">
                <a:latin typeface="微软雅黑" panose="020B0503020204020204" charset="-122"/>
                <a:ea typeface="微软雅黑" panose="020B0503020204020204" charset="-122"/>
              </a:endParaRPr>
            </a:p>
          </p:txBody>
        </p:sp>
        <p:sp>
          <p:nvSpPr>
            <p:cNvPr id="58" name="文本框 57"/>
            <p:cNvSpPr txBox="1"/>
            <p:nvPr/>
          </p:nvSpPr>
          <p:spPr>
            <a:xfrm>
              <a:off x="6123117" y="391831"/>
              <a:ext cx="1277577" cy="398780"/>
            </a:xfrm>
            <a:prstGeom prst="rect">
              <a:avLst/>
            </a:prstGeom>
            <a:noFill/>
          </p:spPr>
          <p:txBody>
            <a:bodyPr wrap="square" rtlCol="0">
              <a:spAutoFit/>
            </a:bodyPr>
            <a:lstStyle/>
            <a:p>
              <a:pPr algn="ctr"/>
              <a:endParaRPr lang="en-US" altLang="zh-CN" sz="2000" b="1" dirty="0">
                <a:latin typeface="微软雅黑" panose="020B0503020204020204" charset="-122"/>
                <a:ea typeface="微软雅黑" panose="020B0503020204020204" charset="-122"/>
              </a:endParaRPr>
            </a:p>
          </p:txBody>
        </p:sp>
        <p:cxnSp>
          <p:nvCxnSpPr>
            <p:cNvPr id="60" name="直接连接符 59"/>
            <p:cNvCxnSpPr/>
            <p:nvPr/>
          </p:nvCxnSpPr>
          <p:spPr>
            <a:xfrm>
              <a:off x="538315" y="895562"/>
              <a:ext cx="94858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4829588" y="394174"/>
              <a:ext cx="1277577" cy="398780"/>
            </a:xfrm>
            <a:prstGeom prst="rect">
              <a:avLst/>
            </a:prstGeom>
            <a:noFill/>
          </p:spPr>
          <p:txBody>
            <a:bodyPr wrap="square" rtlCol="0">
              <a:spAutoFit/>
            </a:bodyPr>
            <a:lstStyle/>
            <a:p>
              <a:pPr algn="ctr"/>
              <a:endParaRPr lang="en-US" altLang="zh-CN" sz="2000" b="1" dirty="0">
                <a:latin typeface="微软雅黑" panose="020B0503020204020204" charset="-122"/>
                <a:ea typeface="微软雅黑" panose="020B0503020204020204" charset="-122"/>
              </a:endParaRPr>
            </a:p>
          </p:txBody>
        </p:sp>
      </p:grpSp>
      <p:sp>
        <p:nvSpPr>
          <p:cNvPr id="32" name="TextBox 5"/>
          <p:cNvSpPr txBox="1"/>
          <p:nvPr/>
        </p:nvSpPr>
        <p:spPr>
          <a:xfrm>
            <a:off x="3115300" y="2668731"/>
            <a:ext cx="2096000" cy="527050"/>
          </a:xfrm>
          <a:prstGeom prst="rect">
            <a:avLst/>
          </a:prstGeom>
          <a:noFill/>
        </p:spPr>
        <p:txBody>
          <a:bodyPr wrap="square" rtlCol="0">
            <a:spAutoFit/>
          </a:bodyPr>
          <a:lstStyle/>
          <a:p>
            <a:pPr marL="0" marR="0" lvl="0" indent="0" algn="l" defTabSz="914400" rtl="0" eaLnBrk="1" fontAlgn="auto" latinLnBrk="0" hangingPunct="1">
              <a:lnSpc>
                <a:spcPts val="34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ID</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：鱼遇雨欲语与余</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3" name="TextBox 5"/>
          <p:cNvSpPr txBox="1"/>
          <p:nvPr/>
        </p:nvSpPr>
        <p:spPr>
          <a:xfrm>
            <a:off x="3114675" y="3251200"/>
            <a:ext cx="3596005" cy="937260"/>
          </a:xfrm>
          <a:prstGeom prst="rect">
            <a:avLst/>
          </a:prstGeom>
          <a:noFill/>
        </p:spPr>
        <p:txBody>
          <a:bodyPr wrap="square" rtlCol="0">
            <a:spAutoFit/>
          </a:bodyPr>
          <a:lstStyle/>
          <a:p>
            <a:pPr marL="0" marR="0" lvl="0" indent="0" algn="l" defTabSz="914400" rtl="0" eaLnBrk="1" fontAlgn="auto" latinLnBrk="0" hangingPunct="1">
              <a:lnSpc>
                <a:spcPts val="2200"/>
              </a:lnSpc>
              <a:spcBef>
                <a:spcPts val="0"/>
              </a:spcBef>
              <a:spcAft>
                <a:spcPts val="0"/>
              </a:spcAft>
              <a:buClrTx/>
              <a:buSzTx/>
              <a:buFontTx/>
              <a:buNone/>
              <a:defRPr/>
            </a:pPr>
            <a:r>
              <a:rPr lang="zh-CN" altLang="en-US" noProof="0" dirty="0">
                <a:ln>
                  <a:noFill/>
                </a:ln>
                <a:solidFill>
                  <a:prstClr val="black"/>
                </a:solidFill>
                <a:effectLst/>
                <a:uLnTx/>
                <a:uFillTx/>
                <a:latin typeface="微软雅黑" panose="020B0503020204020204" charset="-122"/>
                <a:ea typeface="微软雅黑" panose="020B0503020204020204" charset="-122"/>
                <a:sym typeface="+mn-ea"/>
              </a:rPr>
              <a:t>武汉大学硕士</a:t>
            </a:r>
            <a:endParaRPr lang="zh-CN" altLang="en-US" noProof="0" dirty="0">
              <a:ln>
                <a:noFill/>
              </a:ln>
              <a:solidFill>
                <a:prstClr val="black"/>
              </a:solidFill>
              <a:effectLst/>
              <a:uLnTx/>
              <a:uFillTx/>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ts val="2200"/>
              </a:lnSpc>
              <a:spcBef>
                <a:spcPts val="0"/>
              </a:spcBef>
              <a:spcAft>
                <a:spcPts val="0"/>
              </a:spcAft>
              <a:buClrTx/>
              <a:buSzTx/>
              <a:buFontTx/>
              <a:buNone/>
              <a:defRPr/>
            </a:pPr>
            <a:r>
              <a:rPr lang="zh-CN" altLang="en-US" noProof="0" dirty="0">
                <a:ln>
                  <a:noFill/>
                </a:ln>
                <a:solidFill>
                  <a:prstClr val="black"/>
                </a:solidFill>
                <a:effectLst/>
                <a:uLnTx/>
                <a:uFillTx/>
                <a:latin typeface="微软雅黑" panose="020B0503020204020204" charset="-122"/>
                <a:ea typeface="微软雅黑" panose="020B0503020204020204" charset="-122"/>
                <a:sym typeface="+mn-ea"/>
              </a:rPr>
              <a:t>天池数据科学家</a:t>
            </a:r>
            <a:endParaRPr kumimoji="0" lang="zh-CN" altLang="en-US"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ts val="22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数据竞赛爱好者</a:t>
            </a:r>
            <a:endParaRPr kumimoji="0" lang="zh-CN" altLang="en-US"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2" name="图片 1"/>
          <p:cNvPicPr>
            <a:picLocks noChangeAspect="1"/>
          </p:cNvPicPr>
          <p:nvPr/>
        </p:nvPicPr>
        <p:blipFill>
          <a:blip r:embed="rId1"/>
          <a:stretch>
            <a:fillRect/>
          </a:stretch>
        </p:blipFill>
        <p:spPr>
          <a:xfrm>
            <a:off x="6107430" y="675640"/>
            <a:ext cx="6110605" cy="5819775"/>
          </a:xfrm>
          <a:prstGeom prst="rect">
            <a:avLst/>
          </a:prstGeom>
        </p:spPr>
      </p:pic>
      <p:sp>
        <p:nvSpPr>
          <p:cNvPr id="3" name="矩形 2"/>
          <p:cNvSpPr/>
          <p:nvPr/>
        </p:nvSpPr>
        <p:spPr>
          <a:xfrm>
            <a:off x="4244975" y="793115"/>
            <a:ext cx="1616710" cy="711200"/>
          </a:xfrm>
          <a:prstGeom prst="rect">
            <a:avLst/>
          </a:prstGeom>
          <a:noFill/>
          <a:ln>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竞赛小白</a:t>
            </a:r>
            <a:r>
              <a:rPr lang="en-US" altLang="zh-CN"/>
              <a:t>i</a:t>
            </a:r>
            <a:endParaRPr lang="en-US" altLang="zh-CN"/>
          </a:p>
        </p:txBody>
      </p:sp>
      <p:sp>
        <p:nvSpPr>
          <p:cNvPr id="9" name="矩形 8"/>
          <p:cNvSpPr/>
          <p:nvPr/>
        </p:nvSpPr>
        <p:spPr>
          <a:xfrm>
            <a:off x="4244975" y="5653405"/>
            <a:ext cx="1616710" cy="711200"/>
          </a:xfrm>
          <a:prstGeom prst="rect">
            <a:avLst/>
          </a:prstGeom>
          <a:noFill/>
          <a:ln>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竞赛老司机</a:t>
            </a:r>
            <a:r>
              <a:rPr lang="en-US" altLang="zh-CN"/>
              <a:t>i</a:t>
            </a:r>
            <a:endParaRPr lang="en-US" altLang="zh-CN"/>
          </a:p>
        </p:txBody>
      </p:sp>
      <p:pic>
        <p:nvPicPr>
          <p:cNvPr id="5" name="图片 4" descr="微信图片_20200807192655"/>
          <p:cNvPicPr>
            <a:picLocks noChangeAspect="1"/>
          </p:cNvPicPr>
          <p:nvPr/>
        </p:nvPicPr>
        <p:blipFill>
          <a:blip r:embed="rId2"/>
          <a:srcRect l="5880" t="8640" r="8900" b="-320"/>
          <a:stretch>
            <a:fillRect/>
          </a:stretch>
        </p:blipFill>
        <p:spPr>
          <a:xfrm>
            <a:off x="202565" y="1939925"/>
            <a:ext cx="2757805" cy="297751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2.3 </a:t>
            </a:r>
            <a:r>
              <a:rPr lang="zh-CN" altLang="en-US" sz="2000">
                <a:solidFill>
                  <a:schemeClr val="accent1">
                    <a:lumMod val="75000"/>
                  </a:schemeClr>
                </a:solidFill>
                <a:latin typeface="黑体" panose="02010609060101010101" charset="-122"/>
                <a:ea typeface="黑体" panose="02010609060101010101" charset="-122"/>
              </a:rPr>
              <a:t>特征工程</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899920" cy="368300"/>
          </a:xfrm>
          <a:prstGeom prst="rect">
            <a:avLst/>
          </a:prstGeom>
          <a:noFill/>
        </p:spPr>
        <p:txBody>
          <a:bodyPr wrap="square" rtlCol="0">
            <a:spAutoFit/>
          </a:bodyPr>
          <a:lstStyle/>
          <a:p>
            <a:r>
              <a:rPr lang="en-US" altLang="zh-CN"/>
              <a:t>2.3.3 </a:t>
            </a:r>
            <a:r>
              <a:rPr lang="zh-CN" altLang="en-US"/>
              <a:t>特征选择</a:t>
            </a:r>
            <a:endParaRPr lang="zh-CN" altLang="en-US"/>
          </a:p>
        </p:txBody>
      </p:sp>
      <p:sp>
        <p:nvSpPr>
          <p:cNvPr id="9" name="圆角矩形 8"/>
          <p:cNvSpPr/>
          <p:nvPr/>
        </p:nvSpPr>
        <p:spPr>
          <a:xfrm>
            <a:off x="3469640" y="296227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过滤法</a:t>
            </a:r>
            <a:endParaRPr lang="zh-CN" altLang="en-US">
              <a:solidFill>
                <a:schemeClr val="tx1"/>
              </a:solidFill>
            </a:endParaRPr>
          </a:p>
        </p:txBody>
      </p:sp>
      <p:sp>
        <p:nvSpPr>
          <p:cNvPr id="10" name="圆角矩形 9"/>
          <p:cNvSpPr/>
          <p:nvPr/>
        </p:nvSpPr>
        <p:spPr>
          <a:xfrm>
            <a:off x="3469640" y="538162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嵌入法</a:t>
            </a:r>
            <a:endParaRPr lang="zh-CN" altLang="en-US">
              <a:solidFill>
                <a:schemeClr val="tx1"/>
              </a:solidFill>
            </a:endParaRPr>
          </a:p>
        </p:txBody>
      </p:sp>
      <p:sp>
        <p:nvSpPr>
          <p:cNvPr id="15" name="圆角矩形 14"/>
          <p:cNvSpPr/>
          <p:nvPr/>
        </p:nvSpPr>
        <p:spPr>
          <a:xfrm>
            <a:off x="3469640" y="418846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封装法</a:t>
            </a:r>
            <a:endParaRPr lang="zh-CN" altLang="en-US">
              <a:solidFill>
                <a:schemeClr val="tx1"/>
              </a:solidFill>
            </a:endParaRPr>
          </a:p>
        </p:txBody>
      </p:sp>
      <p:pic>
        <p:nvPicPr>
          <p:cNvPr id="16" name="图片 15" descr="347662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96185" y="2911475"/>
            <a:ext cx="520700" cy="520700"/>
          </a:xfrm>
          <a:prstGeom prst="rect">
            <a:avLst/>
          </a:prstGeom>
        </p:spPr>
      </p:pic>
      <p:pic>
        <p:nvPicPr>
          <p:cNvPr id="17" name="图片 16" descr="348183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6180" y="4076700"/>
            <a:ext cx="603885" cy="692785"/>
          </a:xfrm>
          <a:prstGeom prst="rect">
            <a:avLst/>
          </a:prstGeom>
        </p:spPr>
      </p:pic>
      <p:pic>
        <p:nvPicPr>
          <p:cNvPr id="18" name="图片 17" descr="347662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6185" y="5354955"/>
            <a:ext cx="523240" cy="523240"/>
          </a:xfrm>
          <a:prstGeom prst="rect">
            <a:avLst/>
          </a:prstGeom>
        </p:spPr>
      </p:pic>
      <p:sp>
        <p:nvSpPr>
          <p:cNvPr id="19" name="矩形 18"/>
          <p:cNvSpPr/>
          <p:nvPr/>
        </p:nvSpPr>
        <p:spPr>
          <a:xfrm>
            <a:off x="5788025" y="291147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相关系数</a:t>
            </a:r>
            <a:endParaRPr lang="zh-CN" altLang="en-US" sz="1600">
              <a:solidFill>
                <a:schemeClr val="tx1"/>
              </a:solidFill>
            </a:endParaRPr>
          </a:p>
        </p:txBody>
      </p:sp>
      <p:sp>
        <p:nvSpPr>
          <p:cNvPr id="20" name="矩形 19"/>
          <p:cNvSpPr/>
          <p:nvPr/>
        </p:nvSpPr>
        <p:spPr>
          <a:xfrm>
            <a:off x="7814945" y="291147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卡方检验</a:t>
            </a:r>
            <a:endParaRPr lang="zh-CN" altLang="en-US">
              <a:solidFill>
                <a:schemeClr val="tx1"/>
              </a:solidFill>
            </a:endParaRPr>
          </a:p>
        </p:txBody>
      </p:sp>
      <p:sp>
        <p:nvSpPr>
          <p:cNvPr id="21" name="矩形 20"/>
          <p:cNvSpPr/>
          <p:nvPr/>
        </p:nvSpPr>
        <p:spPr>
          <a:xfrm>
            <a:off x="9850120" y="291147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互信息</a:t>
            </a:r>
            <a:endParaRPr lang="zh-CN" altLang="en-US">
              <a:solidFill>
                <a:schemeClr val="tx1"/>
              </a:solidFill>
            </a:endParaRPr>
          </a:p>
        </p:txBody>
      </p:sp>
      <p:sp>
        <p:nvSpPr>
          <p:cNvPr id="22" name="加号 21"/>
          <p:cNvSpPr/>
          <p:nvPr/>
        </p:nvSpPr>
        <p:spPr>
          <a:xfrm>
            <a:off x="7410450" y="3021965"/>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加号 22"/>
          <p:cNvSpPr/>
          <p:nvPr/>
        </p:nvSpPr>
        <p:spPr>
          <a:xfrm>
            <a:off x="9424035" y="3021965"/>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350000" y="417258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前向搜索</a:t>
            </a:r>
            <a:endParaRPr lang="zh-CN" altLang="en-US">
              <a:solidFill>
                <a:schemeClr val="tx1"/>
              </a:solidFill>
            </a:endParaRPr>
          </a:p>
        </p:txBody>
      </p:sp>
      <p:sp>
        <p:nvSpPr>
          <p:cNvPr id="25" name="矩形 24"/>
          <p:cNvSpPr/>
          <p:nvPr/>
        </p:nvSpPr>
        <p:spPr>
          <a:xfrm>
            <a:off x="8991600" y="417258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后向搜索</a:t>
            </a:r>
            <a:endParaRPr lang="zh-CN" altLang="en-US">
              <a:solidFill>
                <a:schemeClr val="tx1"/>
              </a:solidFill>
            </a:endParaRPr>
          </a:p>
        </p:txBody>
      </p:sp>
      <p:sp>
        <p:nvSpPr>
          <p:cNvPr id="26" name="加号 25"/>
          <p:cNvSpPr/>
          <p:nvPr/>
        </p:nvSpPr>
        <p:spPr>
          <a:xfrm>
            <a:off x="8279765" y="4290695"/>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091680" y="5392420"/>
            <a:ext cx="2895600"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基于学习模型的特征排序</a:t>
            </a:r>
            <a:endParaRPr lang="zh-CN" altLang="en-US">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2.3 </a:t>
            </a:r>
            <a:r>
              <a:rPr lang="zh-CN" altLang="en-US" sz="2000">
                <a:solidFill>
                  <a:schemeClr val="accent1">
                    <a:lumMod val="75000"/>
                  </a:schemeClr>
                </a:solidFill>
                <a:latin typeface="黑体" panose="02010609060101010101" charset="-122"/>
                <a:ea typeface="黑体" panose="02010609060101010101" charset="-122"/>
              </a:rPr>
              <a:t>特征工程</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899920" cy="368300"/>
          </a:xfrm>
          <a:prstGeom prst="rect">
            <a:avLst/>
          </a:prstGeom>
          <a:noFill/>
        </p:spPr>
        <p:txBody>
          <a:bodyPr wrap="square" rtlCol="0">
            <a:spAutoFit/>
          </a:bodyPr>
          <a:lstStyle/>
          <a:p>
            <a:r>
              <a:rPr lang="en-US" altLang="zh-CN"/>
              <a:t>2.3.3 </a:t>
            </a:r>
            <a:r>
              <a:rPr lang="zh-CN" altLang="en-US"/>
              <a:t>特征选择</a:t>
            </a:r>
            <a:endParaRPr lang="zh-CN" altLang="en-US"/>
          </a:p>
        </p:txBody>
      </p:sp>
      <p:pic>
        <p:nvPicPr>
          <p:cNvPr id="2" name="图片 1"/>
          <p:cNvPicPr>
            <a:picLocks noChangeAspect="1"/>
          </p:cNvPicPr>
          <p:nvPr/>
        </p:nvPicPr>
        <p:blipFill>
          <a:blip r:embed="rId1"/>
          <a:stretch>
            <a:fillRect/>
          </a:stretch>
        </p:blipFill>
        <p:spPr>
          <a:xfrm>
            <a:off x="10377805" y="586105"/>
            <a:ext cx="1564640" cy="1569720"/>
          </a:xfrm>
          <a:prstGeom prst="rect">
            <a:avLst/>
          </a:prstGeom>
        </p:spPr>
      </p:pic>
      <p:pic>
        <p:nvPicPr>
          <p:cNvPr id="11" name="图片 10"/>
          <p:cNvPicPr>
            <a:picLocks noChangeAspect="1"/>
          </p:cNvPicPr>
          <p:nvPr/>
        </p:nvPicPr>
        <p:blipFill>
          <a:blip r:embed="rId2"/>
          <a:stretch>
            <a:fillRect/>
          </a:stretch>
        </p:blipFill>
        <p:spPr>
          <a:xfrm>
            <a:off x="102870" y="3218180"/>
            <a:ext cx="4445635" cy="1800225"/>
          </a:xfrm>
          <a:prstGeom prst="rect">
            <a:avLst/>
          </a:prstGeom>
        </p:spPr>
      </p:pic>
      <p:sp>
        <p:nvSpPr>
          <p:cNvPr id="12" name="文本框 11"/>
          <p:cNvSpPr txBox="1"/>
          <p:nvPr/>
        </p:nvSpPr>
        <p:spPr>
          <a:xfrm>
            <a:off x="4548505" y="2590165"/>
            <a:ext cx="1822450" cy="368300"/>
          </a:xfrm>
          <a:prstGeom prst="rect">
            <a:avLst/>
          </a:prstGeom>
          <a:noFill/>
        </p:spPr>
        <p:txBody>
          <a:bodyPr wrap="square" rtlCol="0">
            <a:spAutoFit/>
          </a:bodyPr>
          <a:lstStyle/>
          <a:p>
            <a:r>
              <a:rPr lang="zh-CN" altLang="en-US"/>
              <a:t>数据（</a:t>
            </a:r>
            <a:r>
              <a:rPr lang="en-US" altLang="zh-CN"/>
              <a:t>1416</a:t>
            </a:r>
            <a:r>
              <a:rPr lang="zh-CN" altLang="en-US"/>
              <a:t>维）</a:t>
            </a:r>
            <a:endParaRPr lang="zh-CN" altLang="en-US"/>
          </a:p>
        </p:txBody>
      </p:sp>
      <p:pic>
        <p:nvPicPr>
          <p:cNvPr id="13" name="图片 12"/>
          <p:cNvPicPr>
            <a:picLocks noChangeAspect="1"/>
          </p:cNvPicPr>
          <p:nvPr/>
        </p:nvPicPr>
        <p:blipFill>
          <a:blip r:embed="rId3"/>
          <a:stretch>
            <a:fillRect/>
          </a:stretch>
        </p:blipFill>
        <p:spPr>
          <a:xfrm>
            <a:off x="6198870" y="2178685"/>
            <a:ext cx="5743575" cy="1190625"/>
          </a:xfrm>
          <a:prstGeom prst="rect">
            <a:avLst/>
          </a:prstGeom>
        </p:spPr>
      </p:pic>
      <p:sp>
        <p:nvSpPr>
          <p:cNvPr id="14" name="文本框 13"/>
          <p:cNvSpPr txBox="1"/>
          <p:nvPr/>
        </p:nvSpPr>
        <p:spPr>
          <a:xfrm>
            <a:off x="5424805" y="3712845"/>
            <a:ext cx="6031865" cy="368300"/>
          </a:xfrm>
          <a:prstGeom prst="rect">
            <a:avLst/>
          </a:prstGeom>
          <a:noFill/>
        </p:spPr>
        <p:txBody>
          <a:bodyPr wrap="square" rtlCol="0">
            <a:spAutoFit/>
          </a:bodyPr>
          <a:lstStyle/>
          <a:p>
            <a:r>
              <a:rPr lang="zh-CN" altLang="en-US"/>
              <a:t>可能包含重要信息，也可能包含噪音，给出三种做法</a:t>
            </a:r>
            <a:endParaRPr lang="zh-CN" altLang="en-US"/>
          </a:p>
        </p:txBody>
      </p:sp>
      <p:sp>
        <p:nvSpPr>
          <p:cNvPr id="19" name="矩形 18"/>
          <p:cNvSpPr/>
          <p:nvPr/>
        </p:nvSpPr>
        <p:spPr>
          <a:xfrm>
            <a:off x="5244465" y="4403725"/>
            <a:ext cx="1414145" cy="485775"/>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完全展开</a:t>
            </a:r>
            <a:endParaRPr lang="zh-CN" altLang="en-US">
              <a:solidFill>
                <a:schemeClr val="tx1"/>
              </a:solidFill>
            </a:endParaRPr>
          </a:p>
        </p:txBody>
      </p:sp>
      <p:sp>
        <p:nvSpPr>
          <p:cNvPr id="20" name="矩形 19"/>
          <p:cNvSpPr/>
          <p:nvPr/>
        </p:nvSpPr>
        <p:spPr>
          <a:xfrm>
            <a:off x="5244465" y="5126990"/>
            <a:ext cx="1414145" cy="485775"/>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完全展开</a:t>
            </a:r>
            <a:endParaRPr lang="zh-CN" altLang="en-US">
              <a:solidFill>
                <a:schemeClr val="tx1"/>
              </a:solidFill>
            </a:endParaRPr>
          </a:p>
        </p:txBody>
      </p:sp>
      <p:sp>
        <p:nvSpPr>
          <p:cNvPr id="21" name="矩形 20"/>
          <p:cNvSpPr/>
          <p:nvPr/>
        </p:nvSpPr>
        <p:spPr>
          <a:xfrm>
            <a:off x="5244465" y="5919470"/>
            <a:ext cx="1414145" cy="485775"/>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完全展开</a:t>
            </a:r>
            <a:endParaRPr lang="zh-CN" altLang="en-US">
              <a:solidFill>
                <a:schemeClr val="tx1"/>
              </a:solidFill>
            </a:endParaRPr>
          </a:p>
        </p:txBody>
      </p:sp>
      <p:sp>
        <p:nvSpPr>
          <p:cNvPr id="22" name="矩形 21"/>
          <p:cNvSpPr/>
          <p:nvPr/>
        </p:nvSpPr>
        <p:spPr>
          <a:xfrm>
            <a:off x="7058660" y="5126990"/>
            <a:ext cx="1414145" cy="485775"/>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卡方检验</a:t>
            </a:r>
            <a:endParaRPr lang="zh-CN" altLang="en-US">
              <a:solidFill>
                <a:schemeClr val="tx1"/>
              </a:solidFill>
            </a:endParaRPr>
          </a:p>
        </p:txBody>
      </p:sp>
      <p:sp>
        <p:nvSpPr>
          <p:cNvPr id="23" name="矩形 22"/>
          <p:cNvSpPr/>
          <p:nvPr/>
        </p:nvSpPr>
        <p:spPr>
          <a:xfrm>
            <a:off x="7058660" y="5919470"/>
            <a:ext cx="1414145" cy="485775"/>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重要性得分</a:t>
            </a:r>
            <a:endParaRPr lang="zh-CN" altLang="en-US">
              <a:solidFill>
                <a:schemeClr val="tx1"/>
              </a:solidFill>
            </a:endParaRPr>
          </a:p>
        </p:txBody>
      </p:sp>
      <p:sp>
        <p:nvSpPr>
          <p:cNvPr id="24" name="加号 23"/>
          <p:cNvSpPr/>
          <p:nvPr/>
        </p:nvSpPr>
        <p:spPr>
          <a:xfrm>
            <a:off x="6739890" y="5238115"/>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加号 24"/>
          <p:cNvSpPr/>
          <p:nvPr/>
        </p:nvSpPr>
        <p:spPr>
          <a:xfrm>
            <a:off x="6739890" y="6029960"/>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a:off x="7016115" y="4531995"/>
            <a:ext cx="1899920" cy="1619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8565515" y="5238115"/>
            <a:ext cx="953770" cy="1619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8565515" y="6029960"/>
            <a:ext cx="1397000" cy="13525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043670" y="4421505"/>
            <a:ext cx="2573020" cy="368300"/>
          </a:xfrm>
          <a:prstGeom prst="rect">
            <a:avLst/>
          </a:prstGeom>
          <a:noFill/>
        </p:spPr>
        <p:txBody>
          <a:bodyPr wrap="square" rtlCol="0">
            <a:spAutoFit/>
          </a:bodyPr>
          <a:lstStyle/>
          <a:p>
            <a:r>
              <a:rPr lang="en-US" altLang="zh-CN"/>
              <a:t>1416</a:t>
            </a:r>
            <a:r>
              <a:rPr lang="zh-CN" altLang="en-US"/>
              <a:t>维，分数一般</a:t>
            </a:r>
            <a:endParaRPr lang="zh-CN" altLang="en-US"/>
          </a:p>
        </p:txBody>
      </p:sp>
      <p:sp>
        <p:nvSpPr>
          <p:cNvPr id="31" name="文本框 30"/>
          <p:cNvSpPr txBox="1"/>
          <p:nvPr/>
        </p:nvSpPr>
        <p:spPr>
          <a:xfrm>
            <a:off x="9519285" y="5135245"/>
            <a:ext cx="2573020" cy="368300"/>
          </a:xfrm>
          <a:prstGeom prst="rect">
            <a:avLst/>
          </a:prstGeom>
          <a:noFill/>
        </p:spPr>
        <p:txBody>
          <a:bodyPr wrap="square" rtlCol="0">
            <a:spAutoFit/>
          </a:bodyPr>
          <a:lstStyle/>
          <a:p>
            <a:r>
              <a:rPr lang="en-US" altLang="zh-CN"/>
              <a:t>100</a:t>
            </a:r>
            <a:r>
              <a:rPr lang="zh-CN" altLang="en-US"/>
              <a:t>维，分数较好</a:t>
            </a:r>
            <a:endParaRPr lang="zh-CN" altLang="en-US"/>
          </a:p>
        </p:txBody>
      </p:sp>
      <p:sp>
        <p:nvSpPr>
          <p:cNvPr id="32" name="文本框 31"/>
          <p:cNvSpPr txBox="1"/>
          <p:nvPr/>
        </p:nvSpPr>
        <p:spPr>
          <a:xfrm>
            <a:off x="10087610" y="5913120"/>
            <a:ext cx="2573020" cy="368300"/>
          </a:xfrm>
          <a:prstGeom prst="rect">
            <a:avLst/>
          </a:prstGeom>
          <a:noFill/>
        </p:spPr>
        <p:txBody>
          <a:bodyPr wrap="square" rtlCol="0">
            <a:spAutoFit/>
          </a:bodyPr>
          <a:lstStyle/>
          <a:p>
            <a:r>
              <a:rPr lang="en-US" altLang="zh-CN"/>
              <a:t>100</a:t>
            </a:r>
            <a:r>
              <a:rPr lang="zh-CN" altLang="en-US"/>
              <a:t>维，分数很好</a:t>
            </a:r>
            <a:endParaRPr lang="zh-CN" altLang="en-US"/>
          </a:p>
        </p:txBody>
      </p:sp>
      <p:pic>
        <p:nvPicPr>
          <p:cNvPr id="33" name="图片 32"/>
          <p:cNvPicPr>
            <a:picLocks noChangeAspect="1"/>
          </p:cNvPicPr>
          <p:nvPr/>
        </p:nvPicPr>
        <p:blipFill>
          <a:blip r:embed="rId4"/>
          <a:stretch>
            <a:fillRect/>
          </a:stretch>
        </p:blipFill>
        <p:spPr>
          <a:xfrm>
            <a:off x="588645" y="5069840"/>
            <a:ext cx="3143250" cy="16929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2.4 </a:t>
            </a:r>
            <a:r>
              <a:rPr lang="zh-CN" altLang="en-US" sz="2000">
                <a:solidFill>
                  <a:schemeClr val="accent1">
                    <a:lumMod val="75000"/>
                  </a:schemeClr>
                </a:solidFill>
                <a:latin typeface="黑体" panose="02010609060101010101" charset="-122"/>
                <a:ea typeface="黑体" panose="02010609060101010101" charset="-122"/>
              </a:rPr>
              <a:t>必备模型</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9" name="圆角矩形 8"/>
          <p:cNvSpPr/>
          <p:nvPr/>
        </p:nvSpPr>
        <p:spPr>
          <a:xfrm>
            <a:off x="794385" y="301752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XGBoost</a:t>
            </a:r>
            <a:endParaRPr lang="en-US" altLang="zh-CN">
              <a:solidFill>
                <a:schemeClr val="tx1"/>
              </a:solidFill>
            </a:endParaRPr>
          </a:p>
        </p:txBody>
      </p:sp>
      <p:sp>
        <p:nvSpPr>
          <p:cNvPr id="15" name="圆角矩形 14"/>
          <p:cNvSpPr/>
          <p:nvPr/>
        </p:nvSpPr>
        <p:spPr>
          <a:xfrm>
            <a:off x="794385" y="424370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LightGBM</a:t>
            </a:r>
            <a:endParaRPr lang="en-US" altLang="zh-CN">
              <a:solidFill>
                <a:schemeClr val="tx1"/>
              </a:solidFill>
            </a:endParaRPr>
          </a:p>
        </p:txBody>
      </p:sp>
      <p:sp>
        <p:nvSpPr>
          <p:cNvPr id="3" name="矩形 2"/>
          <p:cNvSpPr/>
          <p:nvPr/>
        </p:nvSpPr>
        <p:spPr>
          <a:xfrm>
            <a:off x="3768725" y="2548255"/>
            <a:ext cx="2239645" cy="54800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对特征处理要求低</a:t>
            </a:r>
            <a:endParaRPr lang="zh-CN" altLang="en-US">
              <a:solidFill>
                <a:schemeClr val="tx1"/>
              </a:solidFill>
            </a:endParaRPr>
          </a:p>
        </p:txBody>
      </p:sp>
      <p:sp>
        <p:nvSpPr>
          <p:cNvPr id="8" name="矩形 7"/>
          <p:cNvSpPr/>
          <p:nvPr/>
        </p:nvSpPr>
        <p:spPr>
          <a:xfrm>
            <a:off x="3768725" y="3615055"/>
            <a:ext cx="2239645" cy="54800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对类别和连续特征友好</a:t>
            </a:r>
            <a:endParaRPr lang="zh-CN" altLang="en-US">
              <a:solidFill>
                <a:schemeClr val="tx1"/>
              </a:solidFill>
            </a:endParaRPr>
          </a:p>
        </p:txBody>
      </p:sp>
      <p:sp>
        <p:nvSpPr>
          <p:cNvPr id="10" name="矩形 9"/>
          <p:cNvSpPr/>
          <p:nvPr/>
        </p:nvSpPr>
        <p:spPr>
          <a:xfrm>
            <a:off x="3768725" y="4558030"/>
            <a:ext cx="2239645" cy="54800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缺失值不需要填充</a:t>
            </a:r>
            <a:endParaRPr lang="zh-CN" altLang="en-US">
              <a:solidFill>
                <a:schemeClr val="tx1"/>
              </a:solidFill>
            </a:endParaRPr>
          </a:p>
        </p:txBody>
      </p:sp>
      <p:pic>
        <p:nvPicPr>
          <p:cNvPr id="12" name="图片 11"/>
          <p:cNvPicPr>
            <a:picLocks noChangeAspect="1"/>
          </p:cNvPicPr>
          <p:nvPr/>
        </p:nvPicPr>
        <p:blipFill>
          <a:blip r:embed="rId1"/>
          <a:stretch>
            <a:fillRect/>
          </a:stretch>
        </p:blipFill>
        <p:spPr>
          <a:xfrm>
            <a:off x="7309485" y="1125220"/>
            <a:ext cx="1939290" cy="1250950"/>
          </a:xfrm>
          <a:prstGeom prst="rect">
            <a:avLst/>
          </a:prstGeom>
        </p:spPr>
      </p:pic>
      <p:pic>
        <p:nvPicPr>
          <p:cNvPr id="13" name="图片 12"/>
          <p:cNvPicPr>
            <a:picLocks noChangeAspect="1"/>
          </p:cNvPicPr>
          <p:nvPr/>
        </p:nvPicPr>
        <p:blipFill>
          <a:blip r:embed="rId2"/>
          <a:stretch>
            <a:fillRect/>
          </a:stretch>
        </p:blipFill>
        <p:spPr>
          <a:xfrm>
            <a:off x="7309485" y="2727960"/>
            <a:ext cx="1938655" cy="1181735"/>
          </a:xfrm>
          <a:prstGeom prst="rect">
            <a:avLst/>
          </a:prstGeom>
        </p:spPr>
      </p:pic>
      <p:pic>
        <p:nvPicPr>
          <p:cNvPr id="14" name="图片 13"/>
          <p:cNvPicPr>
            <a:picLocks noChangeAspect="1"/>
          </p:cNvPicPr>
          <p:nvPr/>
        </p:nvPicPr>
        <p:blipFill>
          <a:blip r:embed="rId3"/>
          <a:stretch>
            <a:fillRect/>
          </a:stretch>
        </p:blipFill>
        <p:spPr>
          <a:xfrm>
            <a:off x="7309485" y="4277360"/>
            <a:ext cx="1948180" cy="1182370"/>
          </a:xfrm>
          <a:prstGeom prst="rect">
            <a:avLst/>
          </a:prstGeom>
        </p:spPr>
      </p:pic>
      <p:pic>
        <p:nvPicPr>
          <p:cNvPr id="2" name="图片 1"/>
          <p:cNvPicPr>
            <a:picLocks noChangeAspect="1"/>
          </p:cNvPicPr>
          <p:nvPr/>
        </p:nvPicPr>
        <p:blipFill>
          <a:blip r:embed="rId4"/>
          <a:stretch>
            <a:fillRect/>
          </a:stretch>
        </p:blipFill>
        <p:spPr>
          <a:xfrm>
            <a:off x="9954260" y="1125220"/>
            <a:ext cx="2017395" cy="1250315"/>
          </a:xfrm>
          <a:prstGeom prst="rect">
            <a:avLst/>
          </a:prstGeom>
        </p:spPr>
      </p:pic>
      <p:pic>
        <p:nvPicPr>
          <p:cNvPr id="11" name="图片 10"/>
          <p:cNvPicPr>
            <a:picLocks noChangeAspect="1"/>
          </p:cNvPicPr>
          <p:nvPr/>
        </p:nvPicPr>
        <p:blipFill>
          <a:blip r:embed="rId5"/>
          <a:stretch>
            <a:fillRect/>
          </a:stretch>
        </p:blipFill>
        <p:spPr>
          <a:xfrm>
            <a:off x="9954260" y="2738120"/>
            <a:ext cx="2017395" cy="1171575"/>
          </a:xfrm>
          <a:prstGeom prst="rect">
            <a:avLst/>
          </a:prstGeom>
        </p:spPr>
      </p:pic>
      <p:pic>
        <p:nvPicPr>
          <p:cNvPr id="19" name="图片 18"/>
          <p:cNvPicPr>
            <a:picLocks noChangeAspect="1"/>
          </p:cNvPicPr>
          <p:nvPr/>
        </p:nvPicPr>
        <p:blipFill>
          <a:blip r:embed="rId6"/>
          <a:stretch>
            <a:fillRect/>
          </a:stretch>
        </p:blipFill>
        <p:spPr>
          <a:xfrm>
            <a:off x="9954260" y="4277360"/>
            <a:ext cx="2018030" cy="1182370"/>
          </a:xfrm>
          <a:prstGeom prst="rect">
            <a:avLst/>
          </a:prstGeom>
        </p:spPr>
      </p:pic>
      <p:sp>
        <p:nvSpPr>
          <p:cNvPr id="20" name="文本框 19"/>
          <p:cNvSpPr txBox="1"/>
          <p:nvPr/>
        </p:nvSpPr>
        <p:spPr>
          <a:xfrm>
            <a:off x="8335010" y="5760720"/>
            <a:ext cx="3509010" cy="460375"/>
          </a:xfrm>
          <a:prstGeom prst="rect">
            <a:avLst/>
          </a:prstGeom>
          <a:noFill/>
        </p:spPr>
        <p:txBody>
          <a:bodyPr wrap="square" rtlCol="0">
            <a:spAutoFit/>
          </a:bodyPr>
          <a:lstStyle/>
          <a:p>
            <a:r>
              <a:rPr lang="zh-CN" altLang="en-US" sz="2400" b="1">
                <a:solidFill>
                  <a:schemeClr val="tx1"/>
                </a:solidFill>
              </a:rPr>
              <a:t>都在使用</a:t>
            </a:r>
            <a:r>
              <a:rPr lang="en-US" altLang="zh-CN" sz="2400" b="1">
                <a:solidFill>
                  <a:schemeClr val="tx1"/>
                </a:solidFill>
              </a:rPr>
              <a:t>LightGBM</a:t>
            </a:r>
            <a:r>
              <a:rPr lang="en-US" altLang="zh-CN"/>
              <a:t>     </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2.5 </a:t>
            </a:r>
            <a:r>
              <a:rPr lang="zh-CN" altLang="en-US" sz="2000">
                <a:solidFill>
                  <a:schemeClr val="accent1">
                    <a:lumMod val="75000"/>
                  </a:schemeClr>
                </a:solidFill>
                <a:latin typeface="黑体" panose="02010609060101010101" charset="-122"/>
                <a:ea typeface="黑体" panose="02010609060101010101" charset="-122"/>
              </a:rPr>
              <a:t>模型融合</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9" name="圆角矩形 8"/>
          <p:cNvSpPr/>
          <p:nvPr/>
        </p:nvSpPr>
        <p:spPr>
          <a:xfrm>
            <a:off x="2379345" y="427609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训练过程融合</a:t>
            </a:r>
            <a:endParaRPr lang="zh-CN" altLang="en-US">
              <a:solidFill>
                <a:schemeClr val="tx1"/>
              </a:solidFill>
            </a:endParaRPr>
          </a:p>
        </p:txBody>
      </p:sp>
      <p:sp>
        <p:nvSpPr>
          <p:cNvPr id="15" name="圆角矩形 14"/>
          <p:cNvSpPr/>
          <p:nvPr/>
        </p:nvSpPr>
        <p:spPr>
          <a:xfrm>
            <a:off x="2379345" y="555752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训练结果融合</a:t>
            </a:r>
            <a:endParaRPr lang="zh-CN" altLang="en-US">
              <a:solidFill>
                <a:schemeClr val="tx1"/>
              </a:solidFill>
            </a:endParaRPr>
          </a:p>
        </p:txBody>
      </p:sp>
      <p:sp>
        <p:nvSpPr>
          <p:cNvPr id="2" name="圆角矩形 1"/>
          <p:cNvSpPr/>
          <p:nvPr/>
        </p:nvSpPr>
        <p:spPr>
          <a:xfrm>
            <a:off x="2379345" y="221361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理论分析</a:t>
            </a:r>
            <a:endParaRPr lang="zh-CN" altLang="en-US">
              <a:solidFill>
                <a:schemeClr val="tx1"/>
              </a:solidFill>
            </a:endParaRPr>
          </a:p>
        </p:txBody>
      </p:sp>
      <p:sp>
        <p:nvSpPr>
          <p:cNvPr id="3" name="矩形 2"/>
          <p:cNvSpPr/>
          <p:nvPr/>
        </p:nvSpPr>
        <p:spPr>
          <a:xfrm>
            <a:off x="5038725" y="218884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特征差异</a:t>
            </a:r>
            <a:endParaRPr lang="zh-CN" altLang="en-US">
              <a:solidFill>
                <a:schemeClr val="tx1"/>
              </a:solidFill>
            </a:endParaRPr>
          </a:p>
        </p:txBody>
      </p:sp>
      <p:sp>
        <p:nvSpPr>
          <p:cNvPr id="8" name="矩形 7"/>
          <p:cNvSpPr/>
          <p:nvPr/>
        </p:nvSpPr>
        <p:spPr>
          <a:xfrm>
            <a:off x="7065645" y="218884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样本差异</a:t>
            </a:r>
            <a:endParaRPr lang="zh-CN" altLang="en-US">
              <a:solidFill>
                <a:schemeClr val="tx1"/>
              </a:solidFill>
            </a:endParaRPr>
          </a:p>
        </p:txBody>
      </p:sp>
      <p:sp>
        <p:nvSpPr>
          <p:cNvPr id="10" name="矩形 9"/>
          <p:cNvSpPr/>
          <p:nvPr/>
        </p:nvSpPr>
        <p:spPr>
          <a:xfrm>
            <a:off x="9100820" y="218884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模型差异</a:t>
            </a:r>
            <a:endParaRPr lang="zh-CN" altLang="en-US">
              <a:solidFill>
                <a:schemeClr val="tx1"/>
              </a:solidFill>
            </a:endParaRPr>
          </a:p>
        </p:txBody>
      </p:sp>
      <p:sp>
        <p:nvSpPr>
          <p:cNvPr id="11" name="加号 10"/>
          <p:cNvSpPr/>
          <p:nvPr/>
        </p:nvSpPr>
        <p:spPr>
          <a:xfrm>
            <a:off x="6661150" y="2299335"/>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加号 11"/>
          <p:cNvSpPr/>
          <p:nvPr/>
        </p:nvSpPr>
        <p:spPr>
          <a:xfrm>
            <a:off x="8674735" y="2299335"/>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06085" y="426021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Bagging</a:t>
            </a:r>
            <a:endParaRPr lang="en-US" altLang="zh-CN">
              <a:solidFill>
                <a:schemeClr val="tx1"/>
              </a:solidFill>
            </a:endParaRPr>
          </a:p>
        </p:txBody>
      </p:sp>
      <p:sp>
        <p:nvSpPr>
          <p:cNvPr id="14" name="矩形 13"/>
          <p:cNvSpPr/>
          <p:nvPr/>
        </p:nvSpPr>
        <p:spPr>
          <a:xfrm>
            <a:off x="8147685" y="4260215"/>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Boosting</a:t>
            </a:r>
            <a:endParaRPr lang="en-US" altLang="zh-CN">
              <a:solidFill>
                <a:schemeClr val="tx1"/>
              </a:solidFill>
            </a:endParaRPr>
          </a:p>
        </p:txBody>
      </p:sp>
      <p:sp>
        <p:nvSpPr>
          <p:cNvPr id="16" name="矩形 15"/>
          <p:cNvSpPr/>
          <p:nvPr/>
        </p:nvSpPr>
        <p:spPr>
          <a:xfrm>
            <a:off x="5038725" y="5557520"/>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投票法</a:t>
            </a:r>
            <a:endParaRPr lang="zh-CN" altLang="en-US">
              <a:solidFill>
                <a:schemeClr val="tx1"/>
              </a:solidFill>
            </a:endParaRPr>
          </a:p>
        </p:txBody>
      </p:sp>
      <p:sp>
        <p:nvSpPr>
          <p:cNvPr id="17" name="矩形 16"/>
          <p:cNvSpPr/>
          <p:nvPr/>
        </p:nvSpPr>
        <p:spPr>
          <a:xfrm>
            <a:off x="7065645" y="5557520"/>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平均法</a:t>
            </a:r>
            <a:endParaRPr lang="zh-CN" altLang="en-US">
              <a:solidFill>
                <a:schemeClr val="tx1"/>
              </a:solidFill>
            </a:endParaRPr>
          </a:p>
        </p:txBody>
      </p:sp>
      <p:sp>
        <p:nvSpPr>
          <p:cNvPr id="18" name="矩形 17"/>
          <p:cNvSpPr/>
          <p:nvPr/>
        </p:nvSpPr>
        <p:spPr>
          <a:xfrm>
            <a:off x="9100820" y="5557520"/>
            <a:ext cx="1464945" cy="4857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Stacking</a:t>
            </a:r>
            <a:endParaRPr lang="en-US" altLang="zh-CN">
              <a:solidFill>
                <a:schemeClr val="tx1"/>
              </a:solidFill>
            </a:endParaRPr>
          </a:p>
        </p:txBody>
      </p:sp>
      <p:sp>
        <p:nvSpPr>
          <p:cNvPr id="19" name="加号 18"/>
          <p:cNvSpPr/>
          <p:nvPr/>
        </p:nvSpPr>
        <p:spPr>
          <a:xfrm>
            <a:off x="7435850" y="4370705"/>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加号 19"/>
          <p:cNvSpPr/>
          <p:nvPr/>
        </p:nvSpPr>
        <p:spPr>
          <a:xfrm>
            <a:off x="6661150" y="5668645"/>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加号 20"/>
          <p:cNvSpPr/>
          <p:nvPr/>
        </p:nvSpPr>
        <p:spPr>
          <a:xfrm>
            <a:off x="8684260" y="5696585"/>
            <a:ext cx="247015" cy="264160"/>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379345" y="3156585"/>
            <a:ext cx="1276985" cy="42862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样本扰动</a:t>
            </a:r>
            <a:endParaRPr lang="zh-CN" altLang="en-US">
              <a:solidFill>
                <a:schemeClr val="tx1"/>
              </a:solidFill>
            </a:endParaRPr>
          </a:p>
        </p:txBody>
      </p:sp>
      <p:sp>
        <p:nvSpPr>
          <p:cNvPr id="23" name="矩形 22"/>
          <p:cNvSpPr/>
          <p:nvPr/>
        </p:nvSpPr>
        <p:spPr>
          <a:xfrm>
            <a:off x="3976370" y="3156585"/>
            <a:ext cx="1529715" cy="42862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不同特征组</a:t>
            </a:r>
            <a:endParaRPr lang="zh-CN" altLang="en-US">
              <a:solidFill>
                <a:schemeClr val="tx1"/>
              </a:solidFill>
            </a:endParaRPr>
          </a:p>
        </p:txBody>
      </p:sp>
      <p:sp>
        <p:nvSpPr>
          <p:cNvPr id="24" name="矩形 23"/>
          <p:cNvSpPr/>
          <p:nvPr/>
        </p:nvSpPr>
        <p:spPr>
          <a:xfrm>
            <a:off x="5767705" y="3156585"/>
            <a:ext cx="1668145" cy="42862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输出转换</a:t>
            </a:r>
            <a:endParaRPr lang="zh-CN" altLang="en-US">
              <a:solidFill>
                <a:schemeClr val="tx1"/>
              </a:solidFill>
            </a:endParaRPr>
          </a:p>
        </p:txBody>
      </p:sp>
      <p:sp>
        <p:nvSpPr>
          <p:cNvPr id="25" name="矩形 24"/>
          <p:cNvSpPr/>
          <p:nvPr/>
        </p:nvSpPr>
        <p:spPr>
          <a:xfrm>
            <a:off x="7682230" y="3156585"/>
            <a:ext cx="1753870" cy="42862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参数调整</a:t>
            </a:r>
            <a:endParaRPr lang="zh-CN" altLang="en-US">
              <a:solidFill>
                <a:schemeClr val="tx1"/>
              </a:solidFill>
            </a:endParaRPr>
          </a:p>
        </p:txBody>
      </p:sp>
      <p:sp>
        <p:nvSpPr>
          <p:cNvPr id="30" name="矩形 29"/>
          <p:cNvSpPr/>
          <p:nvPr/>
        </p:nvSpPr>
        <p:spPr>
          <a:xfrm>
            <a:off x="9612630" y="3156585"/>
            <a:ext cx="1579245" cy="42862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loss</a:t>
            </a:r>
            <a:r>
              <a:rPr lang="zh-CN" altLang="en-US">
                <a:solidFill>
                  <a:schemeClr val="tx1"/>
                </a:solidFill>
              </a:rPr>
              <a:t>函数选择</a:t>
            </a:r>
            <a:endParaRPr lang="zh-CN" altLang="en-US">
              <a:solidFill>
                <a:schemeClr val="tx1"/>
              </a:solidFill>
            </a:endParaRPr>
          </a:p>
        </p:txBody>
      </p:sp>
      <p:sp>
        <p:nvSpPr>
          <p:cNvPr id="32" name="矩形 31"/>
          <p:cNvSpPr/>
          <p:nvPr/>
        </p:nvSpPr>
        <p:spPr>
          <a:xfrm>
            <a:off x="2171065" y="2966085"/>
            <a:ext cx="9182735" cy="808355"/>
          </a:xfrm>
          <a:prstGeom prst="rect">
            <a:avLst/>
          </a:prstGeom>
          <a:noFill/>
          <a:ln>
            <a:solidFill>
              <a:schemeClr val="accent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3. </a:t>
            </a:r>
            <a:r>
              <a:rPr lang="zh-CN" altLang="en-US" sz="2000">
                <a:solidFill>
                  <a:schemeClr val="accent1">
                    <a:lumMod val="75000"/>
                  </a:schemeClr>
                </a:solidFill>
              </a:rPr>
              <a:t>赛题理解部分</a:t>
            </a:r>
            <a:endParaRPr lang="zh-CN" altLang="en-US" sz="2000">
              <a:solidFill>
                <a:schemeClr val="accent1">
                  <a:lumMod val="75000"/>
                </a:schemeClr>
              </a:solidFill>
            </a:endParaRPr>
          </a:p>
        </p:txBody>
      </p:sp>
      <p:sp>
        <p:nvSpPr>
          <p:cNvPr id="2" name="文本框 1"/>
          <p:cNvSpPr txBox="1"/>
          <p:nvPr/>
        </p:nvSpPr>
        <p:spPr>
          <a:xfrm>
            <a:off x="2124075" y="4717415"/>
            <a:ext cx="7943850" cy="1198880"/>
          </a:xfrm>
          <a:prstGeom prst="rect">
            <a:avLst/>
          </a:prstGeom>
          <a:noFill/>
        </p:spPr>
        <p:txBody>
          <a:bodyPr wrap="square" rtlCol="0" anchor="t">
            <a:spAutoFit/>
          </a:bodyPr>
          <a:p>
            <a:r>
              <a:rPr lang="en-US" altLang="zh-CN"/>
              <a:t>         </a:t>
            </a:r>
            <a:r>
              <a:rPr lang="zh-CN" altLang="en-US"/>
              <a:t>赛题以预测金融风险为任务，数据集报名后可见并可下载，该数据来自某信贷平台的贷款记录，总数据量超过120w，包含47列变量信息，其中15列为匿名变量。为了保证比赛的公平性，将会从中抽取80万条作为训练集，20万条作为测试集A，20万条作为测试集B</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318260" y="1842135"/>
            <a:ext cx="9961880" cy="25800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3. </a:t>
            </a:r>
            <a:r>
              <a:rPr lang="zh-CN" altLang="en-US" sz="2000">
                <a:solidFill>
                  <a:schemeClr val="accent1">
                    <a:lumMod val="75000"/>
                  </a:schemeClr>
                </a:solidFill>
              </a:rPr>
              <a:t>赛题理解部分</a:t>
            </a:r>
            <a:endParaRPr lang="zh-CN" altLang="en-US" sz="2000">
              <a:solidFill>
                <a:schemeClr val="accent1">
                  <a:lumMod val="75000"/>
                </a:schemeClr>
              </a:solidFill>
            </a:endParaRPr>
          </a:p>
        </p:txBody>
      </p:sp>
      <p:sp>
        <p:nvSpPr>
          <p:cNvPr id="7" name="文本框 6"/>
          <p:cNvSpPr txBox="1"/>
          <p:nvPr/>
        </p:nvSpPr>
        <p:spPr>
          <a:xfrm>
            <a:off x="597535" y="1742440"/>
            <a:ext cx="5582920" cy="4030980"/>
          </a:xfrm>
          <a:prstGeom prst="rect">
            <a:avLst/>
          </a:prstGeom>
          <a:noFill/>
        </p:spPr>
        <p:txBody>
          <a:bodyPr wrap="square" rtlCol="0" anchor="t">
            <a:spAutoFit/>
          </a:bodyPr>
          <a:p>
            <a:pPr marL="285750" indent="-285750" fontAlgn="auto">
              <a:lnSpc>
                <a:spcPts val="2560"/>
              </a:lnSpc>
              <a:buFont typeface="Arial" panose="020B0604020202020204" pitchFamily="34" charset="0"/>
              <a:buChar char="•"/>
            </a:pPr>
            <a:r>
              <a:rPr lang="zh-CN" altLang="en-US"/>
              <a:t>id 为贷款清单分配的唯一信用证标识</a:t>
            </a:r>
            <a:endParaRPr lang="zh-CN" altLang="en-US"/>
          </a:p>
          <a:p>
            <a:pPr marL="285750" indent="-285750" fontAlgn="auto">
              <a:lnSpc>
                <a:spcPts val="2560"/>
              </a:lnSpc>
              <a:buFont typeface="Arial" panose="020B0604020202020204" pitchFamily="34" charset="0"/>
              <a:buChar char="•"/>
            </a:pPr>
            <a:r>
              <a:rPr lang="zh-CN" altLang="en-US"/>
              <a:t>loanAmnt 贷款金额</a:t>
            </a:r>
            <a:endParaRPr lang="zh-CN" altLang="en-US"/>
          </a:p>
          <a:p>
            <a:pPr marL="285750" indent="-285750" fontAlgn="auto">
              <a:lnSpc>
                <a:spcPts val="2560"/>
              </a:lnSpc>
              <a:buFont typeface="Arial" panose="020B0604020202020204" pitchFamily="34" charset="0"/>
              <a:buChar char="•"/>
            </a:pPr>
            <a:r>
              <a:rPr lang="zh-CN" altLang="en-US"/>
              <a:t>term 贷款期限（year）</a:t>
            </a:r>
            <a:endParaRPr lang="zh-CN" altLang="en-US"/>
          </a:p>
          <a:p>
            <a:pPr marL="285750" indent="-285750" fontAlgn="auto">
              <a:lnSpc>
                <a:spcPts val="2560"/>
              </a:lnSpc>
              <a:buFont typeface="Arial" panose="020B0604020202020204" pitchFamily="34" charset="0"/>
              <a:buChar char="•"/>
            </a:pPr>
            <a:r>
              <a:rPr lang="zh-CN" altLang="en-US"/>
              <a:t>interestRate 贷款利率</a:t>
            </a:r>
            <a:endParaRPr lang="zh-CN" altLang="en-US"/>
          </a:p>
          <a:p>
            <a:pPr marL="285750" indent="-285750" fontAlgn="auto">
              <a:lnSpc>
                <a:spcPts val="2560"/>
              </a:lnSpc>
              <a:buFont typeface="Arial" panose="020B0604020202020204" pitchFamily="34" charset="0"/>
              <a:buChar char="•"/>
            </a:pPr>
            <a:r>
              <a:rPr lang="zh-CN" altLang="en-US"/>
              <a:t>installment 分期付款金额</a:t>
            </a:r>
            <a:endParaRPr lang="zh-CN" altLang="en-US"/>
          </a:p>
          <a:p>
            <a:pPr marL="285750" indent="-285750" fontAlgn="auto">
              <a:lnSpc>
                <a:spcPts val="2560"/>
              </a:lnSpc>
              <a:buFont typeface="Arial" panose="020B0604020202020204" pitchFamily="34" charset="0"/>
              <a:buChar char="•"/>
            </a:pPr>
            <a:r>
              <a:rPr lang="zh-CN" altLang="en-US"/>
              <a:t>grade 贷款等级</a:t>
            </a:r>
            <a:endParaRPr lang="zh-CN" altLang="en-US"/>
          </a:p>
          <a:p>
            <a:pPr marL="285750" indent="-285750" fontAlgn="auto">
              <a:lnSpc>
                <a:spcPts val="2560"/>
              </a:lnSpc>
              <a:buFont typeface="Arial" panose="020B0604020202020204" pitchFamily="34" charset="0"/>
              <a:buChar char="•"/>
            </a:pPr>
            <a:r>
              <a:rPr lang="zh-CN" altLang="en-US"/>
              <a:t>subGrade 贷款等级之子级</a:t>
            </a:r>
            <a:endParaRPr lang="zh-CN" altLang="en-US"/>
          </a:p>
          <a:p>
            <a:pPr marL="285750" indent="-285750" fontAlgn="auto">
              <a:lnSpc>
                <a:spcPts val="2560"/>
              </a:lnSpc>
              <a:buFont typeface="Arial" panose="020B0604020202020204" pitchFamily="34" charset="0"/>
              <a:buChar char="•"/>
            </a:pPr>
            <a:r>
              <a:rPr lang="zh-CN" altLang="en-US"/>
              <a:t>employmentTitle 就业职称</a:t>
            </a:r>
            <a:endParaRPr lang="zh-CN" altLang="en-US"/>
          </a:p>
          <a:p>
            <a:pPr marL="285750" indent="-285750" fontAlgn="auto">
              <a:lnSpc>
                <a:spcPts val="2560"/>
              </a:lnSpc>
              <a:buFont typeface="Arial" panose="020B0604020202020204" pitchFamily="34" charset="0"/>
              <a:buChar char="•"/>
            </a:pPr>
            <a:r>
              <a:rPr lang="zh-CN" altLang="en-US"/>
              <a:t>employmentLength 就业年限（年）</a:t>
            </a:r>
            <a:endParaRPr lang="zh-CN" altLang="en-US"/>
          </a:p>
          <a:p>
            <a:pPr marL="285750" indent="-285750" fontAlgn="auto">
              <a:lnSpc>
                <a:spcPts val="2560"/>
              </a:lnSpc>
              <a:buFont typeface="Arial" panose="020B0604020202020204" pitchFamily="34" charset="0"/>
              <a:buChar char="•"/>
            </a:pPr>
            <a:r>
              <a:rPr lang="zh-CN" altLang="en-US"/>
              <a:t>homeOwnership 借款人在登记时提供的房屋所有权状况</a:t>
            </a:r>
            <a:endParaRPr lang="zh-CN" altLang="en-US"/>
          </a:p>
          <a:p>
            <a:pPr marL="285750" indent="-285750" fontAlgn="auto">
              <a:lnSpc>
                <a:spcPts val="2560"/>
              </a:lnSpc>
              <a:buFont typeface="Arial" panose="020B0604020202020204" pitchFamily="34" charset="0"/>
              <a:buChar char="•"/>
            </a:pPr>
            <a:r>
              <a:rPr lang="zh-CN" altLang="en-US"/>
              <a:t>annualIncome 年收入</a:t>
            </a:r>
            <a:endParaRPr lang="zh-CN" altLang="en-US"/>
          </a:p>
        </p:txBody>
      </p:sp>
      <p:sp>
        <p:nvSpPr>
          <p:cNvPr id="8" name="文本框 7"/>
          <p:cNvSpPr txBox="1"/>
          <p:nvPr/>
        </p:nvSpPr>
        <p:spPr>
          <a:xfrm>
            <a:off x="6240145" y="1318260"/>
            <a:ext cx="5848985" cy="5015865"/>
          </a:xfrm>
          <a:prstGeom prst="rect">
            <a:avLst/>
          </a:prstGeom>
          <a:noFill/>
        </p:spPr>
        <p:txBody>
          <a:bodyPr wrap="square" rtlCol="0" anchor="t">
            <a:spAutoFit/>
          </a:bodyPr>
          <a:p>
            <a:pPr marL="285750" indent="-285750" fontAlgn="auto">
              <a:lnSpc>
                <a:spcPts val="2560"/>
              </a:lnSpc>
              <a:buFont typeface="Arial" panose="020B0604020202020204" pitchFamily="34" charset="0"/>
              <a:buChar char="•"/>
            </a:pPr>
            <a:r>
              <a:rPr lang="zh-CN" altLang="en-US"/>
              <a:t>verificationStatus 验证状态</a:t>
            </a:r>
            <a:endParaRPr lang="zh-CN" altLang="en-US"/>
          </a:p>
          <a:p>
            <a:pPr marL="285750" indent="-285750" fontAlgn="auto">
              <a:lnSpc>
                <a:spcPts val="2560"/>
              </a:lnSpc>
              <a:buFont typeface="Arial" panose="020B0604020202020204" pitchFamily="34" charset="0"/>
              <a:buChar char="•"/>
            </a:pPr>
            <a:r>
              <a:rPr lang="zh-CN" altLang="en-US"/>
              <a:t>issueDate 贷款发放的月份</a:t>
            </a:r>
            <a:endParaRPr lang="zh-CN" altLang="en-US"/>
          </a:p>
          <a:p>
            <a:pPr marL="285750" indent="-285750" fontAlgn="auto">
              <a:lnSpc>
                <a:spcPts val="2560"/>
              </a:lnSpc>
              <a:buFont typeface="Arial" panose="020B0604020202020204" pitchFamily="34" charset="0"/>
              <a:buChar char="•"/>
            </a:pPr>
            <a:r>
              <a:rPr lang="zh-CN" altLang="en-US"/>
              <a:t>purpose 借款人在贷款申请时的贷款用途类别</a:t>
            </a:r>
            <a:endParaRPr lang="zh-CN" altLang="en-US"/>
          </a:p>
          <a:p>
            <a:pPr marL="285750" indent="-285750" fontAlgn="auto">
              <a:lnSpc>
                <a:spcPts val="2560"/>
              </a:lnSpc>
              <a:buFont typeface="Arial" panose="020B0604020202020204" pitchFamily="34" charset="0"/>
              <a:buChar char="•"/>
            </a:pPr>
            <a:r>
              <a:rPr lang="zh-CN" altLang="en-US"/>
              <a:t>postCode 借款人在贷款申请中提供的邮政编码的前3位数字</a:t>
            </a:r>
            <a:endParaRPr lang="zh-CN" altLang="en-US"/>
          </a:p>
          <a:p>
            <a:pPr marL="285750" indent="-285750" fontAlgn="auto">
              <a:lnSpc>
                <a:spcPts val="2560"/>
              </a:lnSpc>
              <a:buFont typeface="Arial" panose="020B0604020202020204" pitchFamily="34" charset="0"/>
              <a:buChar char="•"/>
            </a:pPr>
            <a:r>
              <a:rPr lang="zh-CN" altLang="en-US"/>
              <a:t>regionCode 地区编码</a:t>
            </a:r>
            <a:endParaRPr lang="zh-CN" altLang="en-US"/>
          </a:p>
          <a:p>
            <a:pPr marL="285750" indent="-285750" fontAlgn="auto">
              <a:lnSpc>
                <a:spcPts val="2560"/>
              </a:lnSpc>
              <a:buFont typeface="Arial" panose="020B0604020202020204" pitchFamily="34" charset="0"/>
              <a:buChar char="•"/>
            </a:pPr>
            <a:r>
              <a:rPr lang="zh-CN" altLang="en-US"/>
              <a:t>dti 债务收入比</a:t>
            </a:r>
            <a:endParaRPr lang="zh-CN" altLang="en-US"/>
          </a:p>
          <a:p>
            <a:pPr marL="285750" indent="-285750" fontAlgn="auto">
              <a:lnSpc>
                <a:spcPts val="2560"/>
              </a:lnSpc>
              <a:buFont typeface="Arial" panose="020B0604020202020204" pitchFamily="34" charset="0"/>
              <a:buChar char="•"/>
            </a:pPr>
            <a:r>
              <a:rPr lang="zh-CN" altLang="en-US"/>
              <a:t>delinquency_2years 借款人过去2年信用档案中逾期30天以上的违约事件数</a:t>
            </a:r>
            <a:endParaRPr lang="zh-CN" altLang="en-US"/>
          </a:p>
          <a:p>
            <a:pPr marL="285750" indent="-285750" fontAlgn="auto">
              <a:lnSpc>
                <a:spcPts val="2560"/>
              </a:lnSpc>
              <a:buFont typeface="Arial" panose="020B0604020202020204" pitchFamily="34" charset="0"/>
              <a:buChar char="•"/>
            </a:pPr>
            <a:r>
              <a:rPr lang="zh-CN" altLang="en-US"/>
              <a:t>ficoRangeLow 借款人在贷款发放时的fico所属的下限范围</a:t>
            </a:r>
            <a:endParaRPr lang="zh-CN" altLang="en-US"/>
          </a:p>
          <a:p>
            <a:pPr marL="285750" indent="-285750" fontAlgn="auto">
              <a:lnSpc>
                <a:spcPts val="2560"/>
              </a:lnSpc>
              <a:buFont typeface="Arial" panose="020B0604020202020204" pitchFamily="34" charset="0"/>
              <a:buChar char="•"/>
            </a:pPr>
            <a:r>
              <a:rPr lang="zh-CN" altLang="en-US"/>
              <a:t>ficoRangeHigh 借款人在贷款发放时的fico所属的上限范围</a:t>
            </a:r>
            <a:endParaRPr lang="zh-CN" altLang="en-US"/>
          </a:p>
          <a:p>
            <a:pPr marL="285750" indent="-285750" fontAlgn="auto">
              <a:lnSpc>
                <a:spcPts val="2560"/>
              </a:lnSpc>
              <a:buFont typeface="Arial" panose="020B0604020202020204" pitchFamily="34" charset="0"/>
              <a:buChar char="•"/>
            </a:pPr>
            <a:r>
              <a:rPr lang="zh-CN" altLang="en-US"/>
              <a:t>openAcc 借款人信用档案中未结信用额度的数量</a:t>
            </a:r>
            <a:endParaRPr lang="zh-CN" altLang="en-US"/>
          </a:p>
          <a:p>
            <a:pPr marL="285750" indent="-285750" fontAlgn="auto">
              <a:lnSpc>
                <a:spcPts val="2560"/>
              </a:lnSpc>
              <a:buFont typeface="Arial" panose="020B0604020202020204" pitchFamily="34" charset="0"/>
              <a:buChar char="•"/>
            </a:pP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3. </a:t>
            </a:r>
            <a:r>
              <a:rPr lang="zh-CN" altLang="en-US" sz="2000">
                <a:solidFill>
                  <a:schemeClr val="accent1">
                    <a:lumMod val="75000"/>
                  </a:schemeClr>
                </a:solidFill>
              </a:rPr>
              <a:t>赛题理解部分</a:t>
            </a:r>
            <a:endParaRPr lang="zh-CN" altLang="en-US" sz="2000">
              <a:solidFill>
                <a:schemeClr val="accent1">
                  <a:lumMod val="75000"/>
                </a:schemeClr>
              </a:solidFill>
            </a:endParaRPr>
          </a:p>
        </p:txBody>
      </p:sp>
      <p:sp>
        <p:nvSpPr>
          <p:cNvPr id="7" name="文本框 6"/>
          <p:cNvSpPr txBox="1"/>
          <p:nvPr/>
        </p:nvSpPr>
        <p:spPr>
          <a:xfrm>
            <a:off x="1653540" y="2051050"/>
            <a:ext cx="8517890" cy="3702685"/>
          </a:xfrm>
          <a:prstGeom prst="rect">
            <a:avLst/>
          </a:prstGeom>
          <a:noFill/>
        </p:spPr>
        <p:txBody>
          <a:bodyPr wrap="square" rtlCol="0" anchor="t">
            <a:spAutoFit/>
          </a:bodyPr>
          <a:p>
            <a:pPr marL="285750" indent="-285750" fontAlgn="auto">
              <a:lnSpc>
                <a:spcPts val="2560"/>
              </a:lnSpc>
              <a:buFont typeface="Arial" panose="020B0604020202020204" pitchFamily="34" charset="0"/>
              <a:buChar char="•"/>
            </a:pPr>
            <a:r>
              <a:rPr lang="zh-CN" altLang="en-US"/>
              <a:t>pubRec 贬损公共记录的数量</a:t>
            </a:r>
            <a:endParaRPr lang="zh-CN" altLang="en-US"/>
          </a:p>
          <a:p>
            <a:pPr marL="285750" indent="-285750" fontAlgn="auto">
              <a:lnSpc>
                <a:spcPts val="2560"/>
              </a:lnSpc>
              <a:buFont typeface="Arial" panose="020B0604020202020204" pitchFamily="34" charset="0"/>
              <a:buChar char="•"/>
            </a:pPr>
            <a:r>
              <a:rPr lang="zh-CN" altLang="en-US"/>
              <a:t>pubRecBankruptcies 公开记录清除的数量</a:t>
            </a:r>
            <a:endParaRPr lang="zh-CN" altLang="en-US"/>
          </a:p>
          <a:p>
            <a:pPr marL="285750" indent="-285750" fontAlgn="auto">
              <a:lnSpc>
                <a:spcPts val="2560"/>
              </a:lnSpc>
              <a:buFont typeface="Arial" panose="020B0604020202020204" pitchFamily="34" charset="0"/>
              <a:buChar char="•"/>
            </a:pPr>
            <a:r>
              <a:rPr lang="zh-CN" altLang="en-US"/>
              <a:t>revolBal 信贷周转余额合计</a:t>
            </a:r>
            <a:endParaRPr lang="zh-CN" altLang="en-US"/>
          </a:p>
          <a:p>
            <a:pPr marL="285750" indent="-285750" fontAlgn="auto">
              <a:lnSpc>
                <a:spcPts val="2560"/>
              </a:lnSpc>
              <a:buFont typeface="Arial" panose="020B0604020202020204" pitchFamily="34" charset="0"/>
              <a:buChar char="•"/>
            </a:pPr>
            <a:r>
              <a:rPr lang="zh-CN" altLang="en-US"/>
              <a:t>revolUtil 循环额度利用率，或借款人使用的相对于所有可用循环信贷的信贷金额</a:t>
            </a:r>
            <a:endParaRPr lang="zh-CN" altLang="en-US"/>
          </a:p>
          <a:p>
            <a:pPr marL="285750" indent="-285750" fontAlgn="auto">
              <a:lnSpc>
                <a:spcPts val="2560"/>
              </a:lnSpc>
              <a:buFont typeface="Arial" panose="020B0604020202020204" pitchFamily="34" charset="0"/>
              <a:buChar char="•"/>
            </a:pPr>
            <a:r>
              <a:rPr lang="zh-CN" altLang="en-US"/>
              <a:t>totalAcc 借款人信用档案中当前的信用额度总数</a:t>
            </a:r>
            <a:endParaRPr lang="zh-CN" altLang="en-US"/>
          </a:p>
          <a:p>
            <a:pPr marL="285750" indent="-285750" fontAlgn="auto">
              <a:lnSpc>
                <a:spcPts val="2560"/>
              </a:lnSpc>
              <a:buFont typeface="Arial" panose="020B0604020202020204" pitchFamily="34" charset="0"/>
              <a:buChar char="•"/>
            </a:pPr>
            <a:r>
              <a:rPr lang="zh-CN" altLang="en-US"/>
              <a:t>initialListStatus 贷款的初始列表状态</a:t>
            </a:r>
            <a:endParaRPr lang="zh-CN" altLang="en-US"/>
          </a:p>
          <a:p>
            <a:pPr marL="285750" indent="-285750" fontAlgn="auto">
              <a:lnSpc>
                <a:spcPts val="2560"/>
              </a:lnSpc>
              <a:buFont typeface="Arial" panose="020B0604020202020204" pitchFamily="34" charset="0"/>
              <a:buChar char="•"/>
            </a:pPr>
            <a:r>
              <a:rPr lang="zh-CN" altLang="en-US"/>
              <a:t>applicationType 表明贷款是个人申请还是与两个共同借款人的联合申请</a:t>
            </a:r>
            <a:endParaRPr lang="zh-CN" altLang="en-US"/>
          </a:p>
          <a:p>
            <a:pPr marL="285750" indent="-285750" fontAlgn="auto">
              <a:lnSpc>
                <a:spcPts val="2560"/>
              </a:lnSpc>
              <a:buFont typeface="Arial" panose="020B0604020202020204" pitchFamily="34" charset="0"/>
              <a:buChar char="•"/>
            </a:pPr>
            <a:r>
              <a:rPr lang="zh-CN" altLang="en-US"/>
              <a:t>earliesCreditLine 借款人最早报告的信用额度开立的月份</a:t>
            </a:r>
            <a:endParaRPr lang="zh-CN" altLang="en-US"/>
          </a:p>
          <a:p>
            <a:pPr marL="285750" indent="-285750" fontAlgn="auto">
              <a:lnSpc>
                <a:spcPts val="2560"/>
              </a:lnSpc>
              <a:buFont typeface="Arial" panose="020B0604020202020204" pitchFamily="34" charset="0"/>
              <a:buChar char="•"/>
            </a:pPr>
            <a:r>
              <a:rPr lang="zh-CN" altLang="en-US"/>
              <a:t>title 借款人提供的贷款名称</a:t>
            </a:r>
            <a:endParaRPr lang="zh-CN" altLang="en-US"/>
          </a:p>
          <a:p>
            <a:pPr marL="285750" indent="-285750" fontAlgn="auto">
              <a:lnSpc>
                <a:spcPts val="2560"/>
              </a:lnSpc>
              <a:buFont typeface="Arial" panose="020B0604020202020204" pitchFamily="34" charset="0"/>
              <a:buChar char="•"/>
            </a:pPr>
            <a:r>
              <a:rPr lang="zh-CN" altLang="en-US"/>
              <a:t>policyCode 公开可用的策略代码=1新产品不公开可用的策略代码=2</a:t>
            </a:r>
            <a:endParaRPr lang="zh-CN" altLang="en-US"/>
          </a:p>
          <a:p>
            <a:pPr marL="285750" indent="-285750" fontAlgn="auto">
              <a:lnSpc>
                <a:spcPts val="2560"/>
              </a:lnSpc>
              <a:buFont typeface="Arial" panose="020B0604020202020204" pitchFamily="34" charset="0"/>
              <a:buChar char="•"/>
            </a:pPr>
            <a:r>
              <a:rPr lang="zh-CN" altLang="en-US"/>
              <a:t>n系列匿名特征 匿名特征n0-n14，为一些贷款人行为计数特征的处理</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3. </a:t>
            </a:r>
            <a:r>
              <a:rPr lang="zh-CN" altLang="en-US" sz="2000">
                <a:solidFill>
                  <a:schemeClr val="accent1">
                    <a:lumMod val="75000"/>
                  </a:schemeClr>
                </a:solidFill>
              </a:rPr>
              <a:t>赛题理解部分</a:t>
            </a:r>
            <a:endParaRPr lang="zh-CN" altLang="en-US" sz="2000">
              <a:solidFill>
                <a:schemeClr val="accent1">
                  <a:lumMod val="75000"/>
                </a:schemeClr>
              </a:solidFill>
            </a:endParaRPr>
          </a:p>
        </p:txBody>
      </p:sp>
      <p:sp>
        <p:nvSpPr>
          <p:cNvPr id="2" name="文本框 1"/>
          <p:cNvSpPr txBox="1"/>
          <p:nvPr/>
        </p:nvSpPr>
        <p:spPr>
          <a:xfrm>
            <a:off x="2066925" y="5076825"/>
            <a:ext cx="8561070" cy="922020"/>
          </a:xfrm>
          <a:prstGeom prst="rect">
            <a:avLst/>
          </a:prstGeom>
          <a:noFill/>
        </p:spPr>
        <p:txBody>
          <a:bodyPr wrap="square" rtlCol="0" anchor="t">
            <a:spAutoFit/>
          </a:bodyPr>
          <a:p>
            <a:r>
              <a:rPr lang="zh-CN" altLang="en-US"/>
              <a:t>竞赛采用AUC作为评价指标，AUC 的定义是 ROC 曲线下的面积。但其实另一种定义更常用，分别随机从正负样本集中抽取一个正样本，一个负样本，正样本的预测值大于负样本的概率。</a:t>
            </a:r>
            <a:r>
              <a:rPr lang="en-US" altLang="zh-CN"/>
              <a:t>AUC</a:t>
            </a:r>
            <a:r>
              <a:rPr lang="zh-CN" altLang="en-US"/>
              <a:t>的排序性</a:t>
            </a:r>
            <a:r>
              <a:rPr lang="zh-CN" altLang="en-US"/>
              <a:t>在推荐广告、金融风控领域常被用到。</a:t>
            </a:r>
            <a:endParaRPr lang="zh-CN" altLang="en-US"/>
          </a:p>
        </p:txBody>
      </p:sp>
      <p:pic>
        <p:nvPicPr>
          <p:cNvPr id="3" name="图片 2"/>
          <p:cNvPicPr>
            <a:picLocks noChangeAspect="1"/>
          </p:cNvPicPr>
          <p:nvPr/>
        </p:nvPicPr>
        <p:blipFill>
          <a:blip r:embed="rId1"/>
          <a:stretch>
            <a:fillRect/>
          </a:stretch>
        </p:blipFill>
        <p:spPr>
          <a:xfrm>
            <a:off x="3898900" y="1659890"/>
            <a:ext cx="4248785" cy="1438275"/>
          </a:xfrm>
          <a:prstGeom prst="rect">
            <a:avLst/>
          </a:prstGeom>
        </p:spPr>
      </p:pic>
      <p:pic>
        <p:nvPicPr>
          <p:cNvPr id="8" name="图片 7"/>
          <p:cNvPicPr>
            <a:picLocks noChangeAspect="1"/>
          </p:cNvPicPr>
          <p:nvPr/>
        </p:nvPicPr>
        <p:blipFill>
          <a:blip r:embed="rId2"/>
          <a:stretch>
            <a:fillRect/>
          </a:stretch>
        </p:blipFill>
        <p:spPr>
          <a:xfrm>
            <a:off x="3253105" y="3282315"/>
            <a:ext cx="5685790" cy="12090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4. </a:t>
            </a:r>
            <a:r>
              <a:rPr lang="zh-CN" altLang="en-US" sz="2000">
                <a:solidFill>
                  <a:schemeClr val="accent1">
                    <a:lumMod val="75000"/>
                  </a:schemeClr>
                </a:solidFill>
              </a:rPr>
              <a:t>基线方案（</a:t>
            </a:r>
            <a:r>
              <a:rPr lang="en-US" altLang="zh-CN" sz="2000">
                <a:solidFill>
                  <a:schemeClr val="accent1">
                    <a:lumMod val="75000"/>
                  </a:schemeClr>
                </a:solidFill>
              </a:rPr>
              <a:t>baseline</a:t>
            </a:r>
            <a:r>
              <a:rPr lang="zh-CN" altLang="en-US" sz="2000">
                <a:solidFill>
                  <a:schemeClr val="accent1">
                    <a:lumMod val="75000"/>
                  </a:schemeClr>
                </a:solidFill>
              </a:rPr>
              <a:t>）</a:t>
            </a:r>
            <a:endParaRPr lang="zh-CN" altLang="en-US" sz="2000">
              <a:solidFill>
                <a:schemeClr val="accent1">
                  <a:lumMod val="75000"/>
                </a:schemeClr>
              </a:solidFill>
            </a:endParaRPr>
          </a:p>
        </p:txBody>
      </p:sp>
      <p:pic>
        <p:nvPicPr>
          <p:cNvPr id="2" name="图片 1"/>
          <p:cNvPicPr>
            <a:picLocks noChangeAspect="1"/>
          </p:cNvPicPr>
          <p:nvPr/>
        </p:nvPicPr>
        <p:blipFill>
          <a:blip r:embed="rId1"/>
          <a:stretch>
            <a:fillRect/>
          </a:stretch>
        </p:blipFill>
        <p:spPr>
          <a:xfrm>
            <a:off x="201930" y="1703070"/>
            <a:ext cx="11887200" cy="4248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4. </a:t>
            </a:r>
            <a:r>
              <a:rPr lang="zh-CN" altLang="en-US" sz="2000">
                <a:solidFill>
                  <a:schemeClr val="accent1">
                    <a:lumMod val="75000"/>
                  </a:schemeClr>
                </a:solidFill>
              </a:rPr>
              <a:t>基线方案（</a:t>
            </a:r>
            <a:r>
              <a:rPr lang="en-US" altLang="zh-CN" sz="2000">
                <a:solidFill>
                  <a:schemeClr val="accent1">
                    <a:lumMod val="75000"/>
                  </a:schemeClr>
                </a:solidFill>
              </a:rPr>
              <a:t>baseline</a:t>
            </a:r>
            <a:r>
              <a:rPr lang="zh-CN" altLang="en-US" sz="2000">
                <a:solidFill>
                  <a:schemeClr val="accent1">
                    <a:lumMod val="75000"/>
                  </a:schemeClr>
                </a:solidFill>
              </a:rPr>
              <a:t>）</a:t>
            </a:r>
            <a:endParaRPr lang="zh-CN" altLang="en-US" sz="2000">
              <a:solidFill>
                <a:schemeClr val="accent1">
                  <a:lumMod val="75000"/>
                </a:schemeClr>
              </a:solidFill>
            </a:endParaRPr>
          </a:p>
        </p:txBody>
      </p:sp>
      <p:pic>
        <p:nvPicPr>
          <p:cNvPr id="3" name="图片 2"/>
          <p:cNvPicPr>
            <a:picLocks noChangeAspect="1"/>
          </p:cNvPicPr>
          <p:nvPr/>
        </p:nvPicPr>
        <p:blipFill>
          <a:blip r:embed="rId1"/>
          <a:stretch>
            <a:fillRect/>
          </a:stretch>
        </p:blipFill>
        <p:spPr>
          <a:xfrm>
            <a:off x="2288540" y="1507490"/>
            <a:ext cx="7495540" cy="48171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3756660" cy="398780"/>
          </a:xfrm>
          <a:prstGeom prst="rect">
            <a:avLst/>
          </a:prstGeom>
          <a:noFill/>
        </p:spPr>
        <p:txBody>
          <a:bodyPr wrap="square" rtlCol="0">
            <a:spAutoFit/>
          </a:bodyPr>
          <a:lstStyle/>
          <a:p>
            <a:r>
              <a:rPr lang="zh-CN" altLang="en-US" sz="2000">
                <a:solidFill>
                  <a:schemeClr val="accent1">
                    <a:lumMod val="75000"/>
                  </a:schemeClr>
                </a:solidFill>
              </a:rPr>
              <a:t>本次直播的内容</a:t>
            </a:r>
            <a:endParaRPr lang="zh-CN" altLang="en-US" sz="2000">
              <a:solidFill>
                <a:schemeClr val="accent1">
                  <a:lumMod val="75000"/>
                </a:schemeClr>
              </a:solidFill>
            </a:endParaRPr>
          </a:p>
        </p:txBody>
      </p:sp>
      <p:sp>
        <p:nvSpPr>
          <p:cNvPr id="7" name="文本框 6"/>
          <p:cNvSpPr txBox="1"/>
          <p:nvPr/>
        </p:nvSpPr>
        <p:spPr>
          <a:xfrm>
            <a:off x="1357630" y="1914525"/>
            <a:ext cx="7394575" cy="2335530"/>
          </a:xfrm>
          <a:prstGeom prst="rect">
            <a:avLst/>
          </a:prstGeom>
          <a:noFill/>
        </p:spPr>
        <p:txBody>
          <a:bodyPr wrap="square" rtlCol="0">
            <a:spAutoFit/>
          </a:bodyPr>
          <a:lstStyle/>
          <a:p>
            <a:pPr marL="285750" indent="-285750" fontAlgn="auto">
              <a:lnSpc>
                <a:spcPts val="3500"/>
              </a:lnSpc>
              <a:buFont typeface="Wingdings" panose="05000000000000000000" charset="0"/>
              <a:buChar char="Ø"/>
            </a:pPr>
            <a:r>
              <a:rPr lang="en-US" altLang="zh-CN"/>
              <a:t>1. </a:t>
            </a:r>
            <a:r>
              <a:rPr lang="zh-CN" altLang="en-US"/>
              <a:t>初识金融风控之贷款违约预测</a:t>
            </a:r>
            <a:endParaRPr lang="en-US" altLang="zh-CN"/>
          </a:p>
          <a:p>
            <a:pPr marL="285750" indent="-285750" fontAlgn="auto">
              <a:lnSpc>
                <a:spcPts val="3500"/>
              </a:lnSpc>
              <a:buFont typeface="Wingdings" panose="05000000000000000000" charset="0"/>
              <a:buChar char="Ø"/>
            </a:pPr>
            <a:r>
              <a:rPr lang="en-US" altLang="zh-CN"/>
              <a:t>2. 竞赛中的几个主要模块</a:t>
            </a:r>
            <a:endParaRPr lang="en-US" altLang="zh-CN"/>
          </a:p>
          <a:p>
            <a:pPr marL="285750" indent="-285750" fontAlgn="auto">
              <a:lnSpc>
                <a:spcPts val="3500"/>
              </a:lnSpc>
              <a:buFont typeface="Wingdings" panose="05000000000000000000" charset="0"/>
              <a:buChar char="Ø"/>
            </a:pPr>
            <a:r>
              <a:rPr lang="en-US" altLang="zh-CN"/>
              <a:t>3. </a:t>
            </a:r>
            <a:r>
              <a:rPr lang="zh-CN" altLang="en-US"/>
              <a:t>赛题理解部分</a:t>
            </a:r>
            <a:endParaRPr lang="en-US" altLang="zh-CN"/>
          </a:p>
          <a:p>
            <a:pPr marL="285750" indent="-285750" fontAlgn="auto">
              <a:lnSpc>
                <a:spcPts val="3500"/>
              </a:lnSpc>
              <a:buFont typeface="Wingdings" panose="05000000000000000000" charset="0"/>
              <a:buChar char="Ø"/>
            </a:pPr>
            <a:r>
              <a:rPr lang="en-US" altLang="zh-CN"/>
              <a:t>4. </a:t>
            </a:r>
            <a:r>
              <a:rPr lang="zh-CN" altLang="en-US"/>
              <a:t>基线方案（</a:t>
            </a:r>
            <a:r>
              <a:rPr lang="en-US" altLang="zh-CN"/>
              <a:t>baseline</a:t>
            </a:r>
            <a:r>
              <a:rPr lang="zh-CN" altLang="en-US"/>
              <a:t>）</a:t>
            </a:r>
            <a:endParaRPr lang="en-US" altLang="zh-CN"/>
          </a:p>
          <a:p>
            <a:pPr marL="285750" indent="-285750" fontAlgn="auto">
              <a:lnSpc>
                <a:spcPts val="3500"/>
              </a:lnSpc>
              <a:buFont typeface="Wingdings" panose="05000000000000000000" charset="0"/>
              <a:buChar char="Ø"/>
            </a:pPr>
            <a:r>
              <a:rPr lang="en-US" altLang="zh-CN"/>
              <a:t>5. </a:t>
            </a:r>
            <a:r>
              <a:rPr lang="zh-CN" altLang="en-US"/>
              <a:t>更多尝试方向</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4. </a:t>
            </a:r>
            <a:r>
              <a:rPr lang="zh-CN" altLang="en-US" sz="2000">
                <a:solidFill>
                  <a:schemeClr val="accent1">
                    <a:lumMod val="75000"/>
                  </a:schemeClr>
                </a:solidFill>
              </a:rPr>
              <a:t>基线方案（</a:t>
            </a:r>
            <a:r>
              <a:rPr lang="en-US" altLang="zh-CN" sz="2000">
                <a:solidFill>
                  <a:schemeClr val="accent1">
                    <a:lumMod val="75000"/>
                  </a:schemeClr>
                </a:solidFill>
              </a:rPr>
              <a:t>baseline</a:t>
            </a:r>
            <a:r>
              <a:rPr lang="zh-CN" altLang="en-US" sz="2000">
                <a:solidFill>
                  <a:schemeClr val="accent1">
                    <a:lumMod val="75000"/>
                  </a:schemeClr>
                </a:solidFill>
              </a:rPr>
              <a:t>）</a:t>
            </a:r>
            <a:endParaRPr lang="zh-CN" altLang="en-US" sz="2000">
              <a:solidFill>
                <a:schemeClr val="accent1">
                  <a:lumMod val="75000"/>
                </a:schemeClr>
              </a:solidFill>
            </a:endParaRPr>
          </a:p>
        </p:txBody>
      </p:sp>
      <p:pic>
        <p:nvPicPr>
          <p:cNvPr id="2" name="图片 1"/>
          <p:cNvPicPr>
            <a:picLocks noChangeAspect="1"/>
          </p:cNvPicPr>
          <p:nvPr/>
        </p:nvPicPr>
        <p:blipFill>
          <a:blip r:embed="rId1"/>
          <a:stretch>
            <a:fillRect/>
          </a:stretch>
        </p:blipFill>
        <p:spPr>
          <a:xfrm>
            <a:off x="1222375" y="1923415"/>
            <a:ext cx="9545320" cy="32397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4. </a:t>
            </a:r>
            <a:r>
              <a:rPr lang="zh-CN" altLang="en-US" sz="2000">
                <a:solidFill>
                  <a:schemeClr val="accent1">
                    <a:lumMod val="75000"/>
                  </a:schemeClr>
                </a:solidFill>
              </a:rPr>
              <a:t>基线方案（</a:t>
            </a:r>
            <a:r>
              <a:rPr lang="en-US" altLang="zh-CN" sz="2000">
                <a:solidFill>
                  <a:schemeClr val="accent1">
                    <a:lumMod val="75000"/>
                  </a:schemeClr>
                </a:solidFill>
              </a:rPr>
              <a:t>baseline</a:t>
            </a:r>
            <a:r>
              <a:rPr lang="zh-CN" altLang="en-US" sz="2000">
                <a:solidFill>
                  <a:schemeClr val="accent1">
                    <a:lumMod val="75000"/>
                  </a:schemeClr>
                </a:solidFill>
              </a:rPr>
              <a:t>）</a:t>
            </a:r>
            <a:endParaRPr lang="zh-CN" altLang="en-US" sz="2000">
              <a:solidFill>
                <a:schemeClr val="accent1">
                  <a:lumMod val="75000"/>
                </a:schemeClr>
              </a:solidFill>
            </a:endParaRPr>
          </a:p>
        </p:txBody>
      </p:sp>
      <p:pic>
        <p:nvPicPr>
          <p:cNvPr id="3" name="图片 2"/>
          <p:cNvPicPr>
            <a:picLocks noChangeAspect="1"/>
          </p:cNvPicPr>
          <p:nvPr/>
        </p:nvPicPr>
        <p:blipFill>
          <a:blip r:embed="rId1"/>
          <a:stretch>
            <a:fillRect/>
          </a:stretch>
        </p:blipFill>
        <p:spPr>
          <a:xfrm>
            <a:off x="3223260" y="708660"/>
            <a:ext cx="8289290" cy="58794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4. </a:t>
            </a:r>
            <a:r>
              <a:rPr lang="zh-CN" altLang="en-US" sz="2000">
                <a:solidFill>
                  <a:schemeClr val="accent1">
                    <a:lumMod val="75000"/>
                  </a:schemeClr>
                </a:solidFill>
              </a:rPr>
              <a:t>基线方案（</a:t>
            </a:r>
            <a:r>
              <a:rPr lang="en-US" altLang="zh-CN" sz="2000">
                <a:solidFill>
                  <a:schemeClr val="accent1">
                    <a:lumMod val="75000"/>
                  </a:schemeClr>
                </a:solidFill>
              </a:rPr>
              <a:t>baseline</a:t>
            </a:r>
            <a:r>
              <a:rPr lang="zh-CN" altLang="en-US" sz="2000">
                <a:solidFill>
                  <a:schemeClr val="accent1">
                    <a:lumMod val="75000"/>
                  </a:schemeClr>
                </a:solidFill>
              </a:rPr>
              <a:t>）</a:t>
            </a:r>
            <a:endParaRPr lang="zh-CN" altLang="en-US" sz="2000">
              <a:solidFill>
                <a:schemeClr val="accent1">
                  <a:lumMod val="75000"/>
                </a:schemeClr>
              </a:solidFill>
            </a:endParaRPr>
          </a:p>
        </p:txBody>
      </p:sp>
      <p:pic>
        <p:nvPicPr>
          <p:cNvPr id="2" name="图片 1"/>
          <p:cNvPicPr>
            <a:picLocks noChangeAspect="1"/>
          </p:cNvPicPr>
          <p:nvPr/>
        </p:nvPicPr>
        <p:blipFill>
          <a:blip r:embed="rId1"/>
          <a:stretch>
            <a:fillRect/>
          </a:stretch>
        </p:blipFill>
        <p:spPr>
          <a:xfrm>
            <a:off x="1076960" y="2117725"/>
            <a:ext cx="10337165" cy="28613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4. </a:t>
            </a:r>
            <a:r>
              <a:rPr lang="zh-CN" altLang="en-US" sz="2000">
                <a:solidFill>
                  <a:schemeClr val="accent1">
                    <a:lumMod val="75000"/>
                  </a:schemeClr>
                </a:solidFill>
              </a:rPr>
              <a:t>基线方案（</a:t>
            </a:r>
            <a:r>
              <a:rPr lang="en-US" altLang="zh-CN" sz="2000">
                <a:solidFill>
                  <a:schemeClr val="accent1">
                    <a:lumMod val="75000"/>
                  </a:schemeClr>
                </a:solidFill>
              </a:rPr>
              <a:t>baseline</a:t>
            </a:r>
            <a:r>
              <a:rPr lang="zh-CN" altLang="en-US" sz="2000">
                <a:solidFill>
                  <a:schemeClr val="accent1">
                    <a:lumMod val="75000"/>
                  </a:schemeClr>
                </a:solidFill>
              </a:rPr>
              <a:t>）</a:t>
            </a:r>
            <a:endParaRPr lang="zh-CN" altLang="en-US" sz="2000">
              <a:solidFill>
                <a:schemeClr val="accent1">
                  <a:lumMod val="75000"/>
                </a:schemeClr>
              </a:solidFill>
            </a:endParaRPr>
          </a:p>
        </p:txBody>
      </p:sp>
      <p:pic>
        <p:nvPicPr>
          <p:cNvPr id="3" name="图片 2"/>
          <p:cNvPicPr>
            <a:picLocks noChangeAspect="1"/>
          </p:cNvPicPr>
          <p:nvPr/>
        </p:nvPicPr>
        <p:blipFill>
          <a:blip r:embed="rId1"/>
          <a:stretch>
            <a:fillRect/>
          </a:stretch>
        </p:blipFill>
        <p:spPr>
          <a:xfrm>
            <a:off x="1171575" y="1901190"/>
            <a:ext cx="10126980" cy="31851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5. </a:t>
            </a:r>
            <a:r>
              <a:rPr lang="zh-CN" altLang="en-US" sz="2000">
                <a:solidFill>
                  <a:schemeClr val="accent1">
                    <a:lumMod val="75000"/>
                  </a:schemeClr>
                </a:solidFill>
              </a:rPr>
              <a:t>更多尝试方向</a:t>
            </a:r>
            <a:endParaRPr lang="zh-CN" altLang="en-US" sz="2000">
              <a:solidFill>
                <a:schemeClr val="accent1">
                  <a:lumMod val="75000"/>
                </a:schemeClr>
              </a:solidFill>
            </a:endParaRPr>
          </a:p>
        </p:txBody>
      </p:sp>
      <p:pic>
        <p:nvPicPr>
          <p:cNvPr id="7" name="图片 6"/>
          <p:cNvPicPr>
            <a:picLocks noChangeAspect="1"/>
          </p:cNvPicPr>
          <p:nvPr/>
        </p:nvPicPr>
        <p:blipFill>
          <a:blip r:embed="rId1"/>
          <a:stretch>
            <a:fillRect/>
          </a:stretch>
        </p:blipFill>
        <p:spPr>
          <a:xfrm>
            <a:off x="7056958" y="2208565"/>
            <a:ext cx="4412066" cy="3361860"/>
          </a:xfrm>
          <a:prstGeom prst="rect">
            <a:avLst/>
          </a:prstGeom>
        </p:spPr>
      </p:pic>
      <p:sp>
        <p:nvSpPr>
          <p:cNvPr id="14" name="矩形 13"/>
          <p:cNvSpPr/>
          <p:nvPr/>
        </p:nvSpPr>
        <p:spPr>
          <a:xfrm>
            <a:off x="2298936" y="2339912"/>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ym typeface="+mn-ea"/>
              </a:rPr>
              <a:t>数据处理</a:t>
            </a:r>
            <a:endParaRPr lang="zh-CN" altLang="en-US" sz="1400" dirty="0"/>
          </a:p>
        </p:txBody>
      </p:sp>
      <p:sp>
        <p:nvSpPr>
          <p:cNvPr id="35" name="矩形 34"/>
          <p:cNvSpPr/>
          <p:nvPr/>
        </p:nvSpPr>
        <p:spPr>
          <a:xfrm>
            <a:off x="3521139" y="4737136"/>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ym typeface="+mn-ea"/>
              </a:rPr>
              <a:t>特征提取</a:t>
            </a:r>
            <a:endParaRPr lang="zh-CN" altLang="en-US" sz="1400" dirty="0"/>
          </a:p>
        </p:txBody>
      </p:sp>
      <p:sp>
        <p:nvSpPr>
          <p:cNvPr id="36" name="矩形 35"/>
          <p:cNvSpPr/>
          <p:nvPr/>
        </p:nvSpPr>
        <p:spPr>
          <a:xfrm>
            <a:off x="4756893" y="4737136"/>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ym typeface="+mn-ea"/>
              </a:rPr>
              <a:t>模型优化</a:t>
            </a:r>
            <a:endParaRPr lang="zh-CN" altLang="en-US" sz="1400" dirty="0"/>
          </a:p>
        </p:txBody>
      </p:sp>
      <p:sp>
        <p:nvSpPr>
          <p:cNvPr id="37" name="矩形 36"/>
          <p:cNvSpPr/>
          <p:nvPr/>
        </p:nvSpPr>
        <p:spPr>
          <a:xfrm>
            <a:off x="5992647" y="4737136"/>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t>模型融合</a:t>
            </a:r>
            <a:endParaRPr lang="zh-CN" altLang="en-US" sz="1400" dirty="0"/>
          </a:p>
        </p:txBody>
      </p:sp>
      <p:sp>
        <p:nvSpPr>
          <p:cNvPr id="22" name="椭圆 21"/>
          <p:cNvSpPr/>
          <p:nvPr/>
        </p:nvSpPr>
        <p:spPr>
          <a:xfrm>
            <a:off x="2262482" y="5751345"/>
            <a:ext cx="177410" cy="1774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2615682" y="5751345"/>
            <a:ext cx="177410" cy="1774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3015732" y="5751345"/>
            <a:ext cx="177410" cy="1774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3415782" y="5751345"/>
            <a:ext cx="177410" cy="1774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p:nvSpPr>
        <p:spPr>
          <a:xfrm>
            <a:off x="3815832" y="5751345"/>
            <a:ext cx="177410" cy="1774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椭圆 41"/>
          <p:cNvSpPr/>
          <p:nvPr/>
        </p:nvSpPr>
        <p:spPr>
          <a:xfrm>
            <a:off x="4215882" y="5751345"/>
            <a:ext cx="177410" cy="1774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3520836" y="3096078"/>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t>特征提取</a:t>
            </a:r>
            <a:endParaRPr lang="zh-CN" altLang="en-US" sz="1400" dirty="0"/>
          </a:p>
        </p:txBody>
      </p:sp>
      <p:sp>
        <p:nvSpPr>
          <p:cNvPr id="44" name="矩形 43"/>
          <p:cNvSpPr/>
          <p:nvPr/>
        </p:nvSpPr>
        <p:spPr>
          <a:xfrm>
            <a:off x="2287460" y="3096078"/>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ym typeface="+mn-ea"/>
              </a:rPr>
              <a:t>数据处理</a:t>
            </a:r>
            <a:endParaRPr lang="zh-CN" altLang="en-US" sz="1400" dirty="0"/>
          </a:p>
        </p:txBody>
      </p:sp>
      <p:sp>
        <p:nvSpPr>
          <p:cNvPr id="45" name="矩形 44"/>
          <p:cNvSpPr/>
          <p:nvPr/>
        </p:nvSpPr>
        <p:spPr>
          <a:xfrm>
            <a:off x="2287461" y="3894902"/>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ym typeface="+mn-ea"/>
              </a:rPr>
              <a:t>数据处理</a:t>
            </a:r>
            <a:endParaRPr lang="zh-CN" altLang="en-US" sz="1400" dirty="0"/>
          </a:p>
        </p:txBody>
      </p:sp>
      <p:sp>
        <p:nvSpPr>
          <p:cNvPr id="46" name="矩形 45"/>
          <p:cNvSpPr/>
          <p:nvPr/>
        </p:nvSpPr>
        <p:spPr>
          <a:xfrm>
            <a:off x="3522177" y="3906972"/>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ym typeface="+mn-ea"/>
              </a:rPr>
              <a:t>特征提取</a:t>
            </a:r>
            <a:endParaRPr lang="zh-CN" altLang="en-US" sz="1400" dirty="0"/>
          </a:p>
        </p:txBody>
      </p:sp>
      <p:sp>
        <p:nvSpPr>
          <p:cNvPr id="47" name="矩形 46"/>
          <p:cNvSpPr/>
          <p:nvPr/>
        </p:nvSpPr>
        <p:spPr>
          <a:xfrm>
            <a:off x="4756893" y="3905444"/>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t>模型优化</a:t>
            </a:r>
            <a:endParaRPr lang="zh-CN" altLang="en-US" sz="1400" dirty="0"/>
          </a:p>
        </p:txBody>
      </p:sp>
      <p:sp>
        <p:nvSpPr>
          <p:cNvPr id="48" name="矩形 47"/>
          <p:cNvSpPr/>
          <p:nvPr/>
        </p:nvSpPr>
        <p:spPr>
          <a:xfrm>
            <a:off x="2287460" y="4737136"/>
            <a:ext cx="1207665" cy="40011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ym typeface="+mn-ea"/>
              </a:rPr>
              <a:t>数据处理</a:t>
            </a:r>
            <a:endParaRPr lang="zh-CN" altLang="en-US" sz="1400" dirty="0"/>
          </a:p>
        </p:txBody>
      </p:sp>
      <p:sp>
        <p:nvSpPr>
          <p:cNvPr id="23" name="左大括号 22"/>
          <p:cNvSpPr/>
          <p:nvPr/>
        </p:nvSpPr>
        <p:spPr>
          <a:xfrm>
            <a:off x="1625012" y="2327788"/>
            <a:ext cx="342900" cy="35179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0" name="文本框 49"/>
          <p:cNvSpPr txBox="1"/>
          <p:nvPr/>
        </p:nvSpPr>
        <p:spPr>
          <a:xfrm>
            <a:off x="786071" y="2839086"/>
            <a:ext cx="459740" cy="2495646"/>
          </a:xfrm>
          <a:prstGeom prst="rect">
            <a:avLst/>
          </a:prstGeom>
          <a:noFill/>
        </p:spPr>
        <p:txBody>
          <a:bodyPr vert="eaVert" wrap="square" rtlCol="0">
            <a:spAutoFit/>
          </a:bodyPr>
          <a:p>
            <a:r>
              <a:rPr lang="zh-CN" altLang="en-US" dirty="0"/>
              <a:t>尝试方向优先级选择</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5. </a:t>
            </a:r>
            <a:r>
              <a:rPr lang="zh-CN" altLang="en-US" sz="2000">
                <a:solidFill>
                  <a:schemeClr val="accent1">
                    <a:lumMod val="75000"/>
                  </a:schemeClr>
                </a:solidFill>
              </a:rPr>
              <a:t>更多尝试方向</a:t>
            </a:r>
            <a:endParaRPr lang="zh-CN" altLang="en-US" sz="2000">
              <a:solidFill>
                <a:schemeClr val="accent1">
                  <a:lumMod val="75000"/>
                </a:schemeClr>
              </a:solidFill>
            </a:endParaRPr>
          </a:p>
        </p:txBody>
      </p:sp>
      <p:sp>
        <p:nvSpPr>
          <p:cNvPr id="20" name="矩形: 圆角 19"/>
          <p:cNvSpPr/>
          <p:nvPr/>
        </p:nvSpPr>
        <p:spPr>
          <a:xfrm>
            <a:off x="1126490" y="2952115"/>
            <a:ext cx="2476500" cy="2157730"/>
          </a:xfrm>
          <a:prstGeom prst="roundRect">
            <a:avLst>
              <a:gd name="adj" fmla="val 384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4" name="矩形: 圆角 23"/>
          <p:cNvSpPr/>
          <p:nvPr/>
        </p:nvSpPr>
        <p:spPr>
          <a:xfrm>
            <a:off x="4771390" y="2952115"/>
            <a:ext cx="2476500" cy="2157730"/>
          </a:xfrm>
          <a:prstGeom prst="roundRect">
            <a:avLst>
              <a:gd name="adj" fmla="val 384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圆角 24"/>
          <p:cNvSpPr/>
          <p:nvPr/>
        </p:nvSpPr>
        <p:spPr>
          <a:xfrm>
            <a:off x="8212455" y="2952115"/>
            <a:ext cx="2476500" cy="2157730"/>
          </a:xfrm>
          <a:prstGeom prst="roundRect">
            <a:avLst>
              <a:gd name="adj" fmla="val 384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1126492" y="3167127"/>
            <a:ext cx="2476500" cy="1753235"/>
          </a:xfrm>
          <a:prstGeom prst="rect">
            <a:avLst/>
          </a:prstGeom>
          <a:noFill/>
        </p:spPr>
        <p:txBody>
          <a:bodyPr wrap="square" rtlCol="0">
            <a:spAutoFit/>
          </a:bodyPr>
          <a:p>
            <a:pPr marL="285750" indent="-285750">
              <a:buFont typeface="Arial" panose="020B0604020202020204" pitchFamily="34" charset="0"/>
              <a:buChar char="•"/>
            </a:pPr>
            <a:r>
              <a:rPr lang="zh-CN" altLang="en-US" dirty="0">
                <a:solidFill>
                  <a:schemeClr val="bg1"/>
                </a:solidFill>
              </a:rPr>
              <a:t>一阶、二阶、多阶</a:t>
            </a:r>
            <a:endParaRPr lang="zh-CN" altLang="en-US" dirty="0">
              <a:solidFill>
                <a:schemeClr val="bg1"/>
              </a:solidFill>
            </a:endParaRPr>
          </a:p>
          <a:p>
            <a:pPr marL="285750" indent="-285750">
              <a:buFont typeface="Arial" panose="020B0604020202020204" pitchFamily="34" charset="0"/>
              <a:buChar char="•"/>
            </a:pPr>
            <a:r>
              <a:rPr lang="en-US" altLang="zh-CN" dirty="0">
                <a:solidFill>
                  <a:schemeClr val="bg1"/>
                </a:solidFill>
              </a:rPr>
              <a:t>count/mean/median/min/max/var/std...</a:t>
            </a:r>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ratio/unique-count/rank...</a:t>
            </a:r>
            <a:endParaRPr lang="en-US" altLang="zh-CN" dirty="0">
              <a:solidFill>
                <a:schemeClr val="bg1"/>
              </a:solidFill>
            </a:endParaRPr>
          </a:p>
          <a:p>
            <a:pPr marL="285750" indent="-285750">
              <a:buFont typeface="Arial" panose="020B0604020202020204" pitchFamily="34" charset="0"/>
              <a:buChar char="•"/>
            </a:pPr>
            <a:endParaRPr lang="zh-CN" altLang="en-US" dirty="0">
              <a:solidFill>
                <a:schemeClr val="bg1"/>
              </a:solidFill>
            </a:endParaRPr>
          </a:p>
        </p:txBody>
      </p:sp>
      <p:sp>
        <p:nvSpPr>
          <p:cNvPr id="27" name="文本框 26"/>
          <p:cNvSpPr txBox="1"/>
          <p:nvPr/>
        </p:nvSpPr>
        <p:spPr>
          <a:xfrm>
            <a:off x="4708662" y="3167127"/>
            <a:ext cx="2476500" cy="1476375"/>
          </a:xfrm>
          <a:prstGeom prst="rect">
            <a:avLst/>
          </a:prstGeom>
          <a:noFill/>
        </p:spPr>
        <p:txBody>
          <a:bodyPr wrap="square" rtlCol="0">
            <a:spAutoFit/>
          </a:bodyPr>
          <a:p>
            <a:pPr marL="285750" indent="-285750">
              <a:buFont typeface="Arial" panose="020B0604020202020204" pitchFamily="34" charset="0"/>
              <a:buChar char="•"/>
            </a:pPr>
            <a:r>
              <a:rPr lang="zh-CN" altLang="en-US" dirty="0">
                <a:solidFill>
                  <a:schemeClr val="bg1"/>
                </a:solidFill>
                <a:sym typeface="+mn-ea"/>
              </a:rPr>
              <a:t>一阶、二阶、多阶</a:t>
            </a:r>
            <a:endParaRPr lang="zh-CN" altLang="en-US" dirty="0">
              <a:solidFill>
                <a:schemeClr val="bg1"/>
              </a:solidFill>
              <a:sym typeface="+mn-ea"/>
            </a:endParaRPr>
          </a:p>
          <a:p>
            <a:pPr marL="285750" indent="-285750">
              <a:buFont typeface="Arial" panose="020B0604020202020204" pitchFamily="34" charset="0"/>
              <a:buChar char="•"/>
            </a:pPr>
            <a:endParaRPr lang="zh-CN" altLang="en-US" dirty="0">
              <a:solidFill>
                <a:schemeClr val="bg1"/>
              </a:solidFill>
              <a:sym typeface="+mn-ea"/>
            </a:endParaRPr>
          </a:p>
          <a:p>
            <a:pPr marL="285750" indent="-285750">
              <a:buFont typeface="Arial" panose="020B0604020202020204" pitchFamily="34" charset="0"/>
              <a:buChar char="•"/>
            </a:pPr>
            <a:r>
              <a:rPr lang="zh-CN" altLang="en-US" dirty="0">
                <a:solidFill>
                  <a:schemeClr val="bg1"/>
                </a:solidFill>
              </a:rPr>
              <a:t>低频过滤</a:t>
            </a:r>
            <a:r>
              <a:rPr lang="en-US" altLang="zh-CN" dirty="0">
                <a:solidFill>
                  <a:schemeClr val="bg1"/>
                </a:solidFill>
              </a:rPr>
              <a:t>/</a:t>
            </a:r>
            <a:r>
              <a:rPr lang="zh-CN" altLang="en-US" dirty="0">
                <a:solidFill>
                  <a:schemeClr val="bg1"/>
                </a:solidFill>
              </a:rPr>
              <a:t>平滑处理</a:t>
            </a:r>
            <a:endParaRPr lang="zh-CN" altLang="en-US" dirty="0">
              <a:solidFill>
                <a:schemeClr val="bg1"/>
              </a:solidFill>
            </a:endParaRPr>
          </a:p>
          <a:p>
            <a:pPr marL="285750" indent="-285750">
              <a:buFont typeface="Arial" panose="020B0604020202020204" pitchFamily="34" charset="0"/>
              <a:buChar char="•"/>
            </a:pPr>
            <a:endParaRPr lang="zh-CN" altLang="en-US" dirty="0">
              <a:solidFill>
                <a:schemeClr val="bg1"/>
              </a:solidFill>
            </a:endParaRPr>
          </a:p>
          <a:p>
            <a:pPr marL="285750" indent="-285750">
              <a:buFont typeface="Arial" panose="020B0604020202020204" pitchFamily="34" charset="0"/>
              <a:buChar char="•"/>
            </a:pPr>
            <a:r>
              <a:rPr lang="zh-CN" altLang="en-US" dirty="0">
                <a:solidFill>
                  <a:schemeClr val="bg1"/>
                </a:solidFill>
              </a:rPr>
              <a:t>借助模型</a:t>
            </a:r>
            <a:r>
              <a:rPr lang="en-US" altLang="zh-CN" dirty="0">
                <a:solidFill>
                  <a:schemeClr val="bg1"/>
                </a:solidFill>
              </a:rPr>
              <a:t>catboost</a:t>
            </a:r>
            <a:endParaRPr lang="en-US" altLang="zh-CN" dirty="0">
              <a:solidFill>
                <a:schemeClr val="bg1"/>
              </a:solidFill>
            </a:endParaRPr>
          </a:p>
        </p:txBody>
      </p:sp>
      <p:sp>
        <p:nvSpPr>
          <p:cNvPr id="28" name="文本框 27"/>
          <p:cNvSpPr txBox="1"/>
          <p:nvPr/>
        </p:nvSpPr>
        <p:spPr>
          <a:xfrm>
            <a:off x="8243481" y="3186015"/>
            <a:ext cx="2476500" cy="1476375"/>
          </a:xfrm>
          <a:prstGeom prst="rect">
            <a:avLst/>
          </a:prstGeom>
          <a:noFill/>
        </p:spPr>
        <p:txBody>
          <a:bodyPr wrap="square" rtlCol="0">
            <a:spAutoFit/>
          </a:bodyPr>
          <a:p>
            <a:pPr marL="285750" indent="-285750">
              <a:buFont typeface="Arial" panose="020B0604020202020204" pitchFamily="34" charset="0"/>
              <a:buChar char="•"/>
            </a:pPr>
            <a:r>
              <a:rPr lang="zh-CN" altLang="en-US" dirty="0">
                <a:solidFill>
                  <a:schemeClr val="bg1"/>
                </a:solidFill>
              </a:rPr>
              <a:t>数值特征分桶转换为类别特征</a:t>
            </a:r>
            <a:endParaRPr lang="zh-CN" altLang="en-US"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尝试</a:t>
            </a:r>
            <a:r>
              <a:rPr lang="en-US" altLang="zh-CN" dirty="0">
                <a:solidFill>
                  <a:schemeClr val="bg1"/>
                </a:solidFill>
              </a:rPr>
              <a:t>CTR/CVR</a:t>
            </a:r>
            <a:r>
              <a:rPr lang="zh-CN" altLang="en-US" dirty="0">
                <a:solidFill>
                  <a:schemeClr val="bg1"/>
                </a:solidFill>
              </a:rPr>
              <a:t>相关模型</a:t>
            </a:r>
            <a:endParaRPr lang="zh-CN" altLang="en-US" dirty="0">
              <a:solidFill>
                <a:schemeClr val="bg1"/>
              </a:solidFill>
            </a:endParaRPr>
          </a:p>
        </p:txBody>
      </p:sp>
      <p:sp>
        <p:nvSpPr>
          <p:cNvPr id="2" name="文本框 1"/>
          <p:cNvSpPr txBox="1"/>
          <p:nvPr/>
        </p:nvSpPr>
        <p:spPr>
          <a:xfrm>
            <a:off x="1587500" y="2176145"/>
            <a:ext cx="1554480" cy="368300"/>
          </a:xfrm>
          <a:prstGeom prst="rect">
            <a:avLst/>
          </a:prstGeom>
          <a:noFill/>
        </p:spPr>
        <p:txBody>
          <a:bodyPr wrap="none" rtlCol="0" anchor="t">
            <a:spAutoFit/>
          </a:bodyPr>
          <a:p>
            <a:r>
              <a:rPr lang="zh-CN" altLang="en-US"/>
              <a:t>聚合统计特征</a:t>
            </a:r>
            <a:endParaRPr lang="zh-CN" altLang="en-US"/>
          </a:p>
        </p:txBody>
      </p:sp>
      <p:sp>
        <p:nvSpPr>
          <p:cNvPr id="3" name="文本框 2"/>
          <p:cNvSpPr txBox="1"/>
          <p:nvPr/>
        </p:nvSpPr>
        <p:spPr>
          <a:xfrm>
            <a:off x="5232400" y="2176145"/>
            <a:ext cx="1554480" cy="368300"/>
          </a:xfrm>
          <a:prstGeom prst="rect">
            <a:avLst/>
          </a:prstGeom>
          <a:noFill/>
        </p:spPr>
        <p:txBody>
          <a:bodyPr wrap="none" rtlCol="0" anchor="t">
            <a:spAutoFit/>
          </a:bodyPr>
          <a:p>
            <a:r>
              <a:rPr lang="zh-CN" altLang="en-US"/>
              <a:t>目标编码特征</a:t>
            </a:r>
            <a:endParaRPr lang="zh-CN" altLang="en-US"/>
          </a:p>
        </p:txBody>
      </p:sp>
      <p:sp>
        <p:nvSpPr>
          <p:cNvPr id="10" name="文本框 9"/>
          <p:cNvSpPr txBox="1"/>
          <p:nvPr/>
        </p:nvSpPr>
        <p:spPr>
          <a:xfrm>
            <a:off x="8704580" y="2176145"/>
            <a:ext cx="1554480" cy="368300"/>
          </a:xfrm>
          <a:prstGeom prst="rect">
            <a:avLst/>
          </a:prstGeom>
          <a:noFill/>
        </p:spPr>
        <p:txBody>
          <a:bodyPr wrap="none" rtlCol="0" anchor="t">
            <a:spAutoFit/>
          </a:bodyPr>
          <a:p>
            <a:r>
              <a:rPr lang="zh-CN" altLang="en-US"/>
              <a:t>更多操作方向</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274348" y="941537"/>
            <a:ext cx="7178517" cy="2666365"/>
          </a:xfrm>
          <a:prstGeom prst="rect">
            <a:avLst/>
          </a:prstGeom>
          <a:noFill/>
        </p:spPr>
        <p:txBody>
          <a:bodyPr wrap="square" rtlCol="0">
            <a:spAutoFit/>
          </a:bodyPr>
          <a:lstStyle/>
          <a:p>
            <a:pPr algn="ctr">
              <a:lnSpc>
                <a:spcPct val="150000"/>
              </a:lnSpc>
            </a:pPr>
            <a:r>
              <a:rPr lang="en-US" altLang="zh-CN" sz="5395" b="1" dirty="0" smtClean="0">
                <a:solidFill>
                  <a:schemeClr val="bg1"/>
                </a:solidFill>
                <a:latin typeface="微软雅黑" panose="020B0503020204020204" charset="-122"/>
                <a:ea typeface="微软雅黑" panose="020B0503020204020204" charset="-122"/>
              </a:rPr>
              <a:t>     </a:t>
            </a:r>
            <a:r>
              <a:rPr lang="zh-CN" altLang="en-US" sz="5395" b="1" dirty="0" smtClean="0">
                <a:solidFill>
                  <a:schemeClr val="bg1"/>
                </a:solidFill>
                <a:latin typeface="微软雅黑" panose="020B0503020204020204" charset="-122"/>
                <a:ea typeface="微软雅黑" panose="020B0503020204020204" charset="-122"/>
              </a:rPr>
              <a:t>Datawhale</a:t>
            </a:r>
            <a:endParaRPr lang="zh-CN" altLang="en-US" sz="5395" b="1" dirty="0" smtClean="0">
              <a:solidFill>
                <a:schemeClr val="bg1"/>
              </a:solidFill>
              <a:latin typeface="微软雅黑" panose="020B0503020204020204" charset="-122"/>
              <a:ea typeface="微软雅黑" panose="020B0503020204020204" charset="-122"/>
            </a:endParaRPr>
          </a:p>
          <a:p>
            <a:pPr algn="ctr">
              <a:lnSpc>
                <a:spcPct val="150000"/>
              </a:lnSpc>
            </a:pPr>
            <a:r>
              <a:rPr lang="zh-CN" altLang="en-US" sz="2875" b="1" dirty="0">
                <a:solidFill>
                  <a:schemeClr val="bg1"/>
                </a:solidFill>
                <a:latin typeface="微软雅黑" panose="020B0503020204020204" charset="-122"/>
                <a:ea typeface="微软雅黑" panose="020B0503020204020204" charset="-122"/>
              </a:rPr>
              <a:t>一个专注于AI领域的开源组织</a:t>
            </a:r>
            <a:endParaRPr lang="zh-CN" altLang="en-US" sz="2875" b="1" dirty="0">
              <a:solidFill>
                <a:schemeClr val="bg1"/>
              </a:solidFill>
              <a:latin typeface="微软雅黑" panose="020B0503020204020204" charset="-122"/>
              <a:ea typeface="微软雅黑" panose="020B0503020204020204" charset="-122"/>
            </a:endParaRPr>
          </a:p>
          <a:p>
            <a:pPr algn="ctr">
              <a:lnSpc>
                <a:spcPct val="150000"/>
              </a:lnSpc>
            </a:pPr>
            <a:r>
              <a:rPr lang="zh-CN" altLang="en-US" sz="2875" b="1" dirty="0">
                <a:solidFill>
                  <a:schemeClr val="bg1"/>
                </a:solidFill>
                <a:latin typeface="微软雅黑" panose="020B0503020204020204" charset="-122"/>
                <a:ea typeface="微软雅黑" panose="020B0503020204020204" charset="-122"/>
              </a:rPr>
              <a:t>了解更多竞赛干货分享</a:t>
            </a:r>
            <a:endParaRPr lang="zh-CN" altLang="en-US" sz="2875" b="1" dirty="0">
              <a:solidFill>
                <a:schemeClr val="bg1"/>
              </a:solidFill>
              <a:latin typeface="微软雅黑" panose="020B0503020204020204" charset="-122"/>
              <a:ea typeface="微软雅黑" panose="020B0503020204020204" charset="-122"/>
            </a:endParaRPr>
          </a:p>
        </p:txBody>
      </p:sp>
      <p:sp>
        <p:nvSpPr>
          <p:cNvPr id="2" name="矩形 1"/>
          <p:cNvSpPr/>
          <p:nvPr/>
        </p:nvSpPr>
        <p:spPr>
          <a:xfrm>
            <a:off x="3633310" y="1304689"/>
            <a:ext cx="930718" cy="852491"/>
          </a:xfrm>
          <a:prstGeom prst="rect">
            <a:avLst/>
          </a:prstGeom>
          <a:blipFill rotWithShape="1">
            <a:blip r:embed="rId1">
              <a:alphaModFix amt="71000"/>
            </a:blip>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620"/>
          </a:p>
        </p:txBody>
      </p:sp>
      <p:pic>
        <p:nvPicPr>
          <p:cNvPr id="3" name="图片 2"/>
          <p:cNvPicPr>
            <a:picLocks noChangeAspect="1"/>
          </p:cNvPicPr>
          <p:nvPr/>
        </p:nvPicPr>
        <p:blipFill>
          <a:blip r:embed="rId2"/>
          <a:srcRect l="15781" t="11667" r="16955" b="31289"/>
          <a:stretch>
            <a:fillRect/>
          </a:stretch>
        </p:blipFill>
        <p:spPr>
          <a:xfrm>
            <a:off x="7609511" y="3857625"/>
            <a:ext cx="2042630" cy="2006848"/>
          </a:xfrm>
          <a:prstGeom prst="rect">
            <a:avLst/>
          </a:prstGeom>
        </p:spPr>
      </p:pic>
      <p:pic>
        <p:nvPicPr>
          <p:cNvPr id="4" name="图片 3" descr="qrcode_for_gh_8df601c10cb4_344"/>
          <p:cNvPicPr>
            <a:picLocks noChangeAspect="1"/>
          </p:cNvPicPr>
          <p:nvPr/>
        </p:nvPicPr>
        <p:blipFill>
          <a:blip r:embed="rId3"/>
          <a:stretch>
            <a:fillRect/>
          </a:stretch>
        </p:blipFill>
        <p:spPr>
          <a:xfrm>
            <a:off x="5101712" y="3857625"/>
            <a:ext cx="1988576" cy="1988576"/>
          </a:xfrm>
          <a:prstGeom prst="rect">
            <a:avLst/>
          </a:prstGeom>
        </p:spPr>
      </p:pic>
      <p:pic>
        <p:nvPicPr>
          <p:cNvPr id="6" name="图片 5" descr="WechatIMG33"/>
          <p:cNvPicPr>
            <a:picLocks noChangeAspect="1"/>
          </p:cNvPicPr>
          <p:nvPr/>
        </p:nvPicPr>
        <p:blipFill>
          <a:blip r:embed="rId4"/>
          <a:stretch>
            <a:fillRect/>
          </a:stretch>
        </p:blipFill>
        <p:spPr>
          <a:xfrm>
            <a:off x="2557369" y="3857625"/>
            <a:ext cx="2006848" cy="2006848"/>
          </a:xfrm>
          <a:prstGeom prst="rect">
            <a:avLst/>
          </a:prstGeom>
        </p:spPr>
      </p:pic>
      <p:sp>
        <p:nvSpPr>
          <p:cNvPr id="7" name="下箭头 6"/>
          <p:cNvSpPr/>
          <p:nvPr/>
        </p:nvSpPr>
        <p:spPr>
          <a:xfrm>
            <a:off x="7739697" y="3126755"/>
            <a:ext cx="421773" cy="293109"/>
          </a:xfrm>
          <a:prstGeom prst="downArrow">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p>
        </p:txBody>
      </p:sp>
    </p:spTree>
    <p:custDataLst>
      <p:tags r:id="rId5"/>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1. </a:t>
            </a:r>
            <a:r>
              <a:rPr lang="zh-CN" altLang="en-US" sz="2000">
                <a:solidFill>
                  <a:schemeClr val="accent1">
                    <a:lumMod val="75000"/>
                  </a:schemeClr>
                </a:solidFill>
              </a:rPr>
              <a:t>初识金融风控之贷款违约预测</a:t>
            </a:r>
            <a:endParaRPr lang="zh-CN" altLang="en-US" sz="2000">
              <a:solidFill>
                <a:schemeClr val="accent1">
                  <a:lumMod val="75000"/>
                </a:schemeClr>
              </a:solidFill>
            </a:endParaRPr>
          </a:p>
        </p:txBody>
      </p:sp>
      <p:sp>
        <p:nvSpPr>
          <p:cNvPr id="19" name="任意多边形: 形状 18"/>
          <p:cNvSpPr/>
          <p:nvPr/>
        </p:nvSpPr>
        <p:spPr>
          <a:xfrm>
            <a:off x="877887" y="3057818"/>
            <a:ext cx="2183448" cy="682332"/>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0 w 3123406"/>
              <a:gd name="connsiteY5"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3406" h="1249362">
                <a:moveTo>
                  <a:pt x="0" y="0"/>
                </a:moveTo>
                <a:lnTo>
                  <a:pt x="2498725" y="0"/>
                </a:lnTo>
                <a:lnTo>
                  <a:pt x="3123406" y="624681"/>
                </a:lnTo>
                <a:lnTo>
                  <a:pt x="2498725" y="1249362"/>
                </a:lnTo>
                <a:lnTo>
                  <a:pt x="0" y="1249362"/>
                </a:lnTo>
                <a:lnTo>
                  <a:pt x="0" y="0"/>
                </a:lnTo>
                <a:close/>
              </a:path>
            </a:pathLst>
          </a:custGeom>
          <a:solidFill>
            <a:schemeClr val="accent2">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366" tIns="130683" rIns="377682" bIns="130683" numCol="1" spcCol="1270" anchor="ctr" anchorCtr="0">
            <a:noAutofit/>
          </a:bodyPr>
          <a:p>
            <a:pPr marL="0" lvl="0" indent="0" algn="ctr" defTabSz="2178050">
              <a:lnSpc>
                <a:spcPct val="90000"/>
              </a:lnSpc>
              <a:spcBef>
                <a:spcPct val="0"/>
              </a:spcBef>
              <a:spcAft>
                <a:spcPct val="35000"/>
              </a:spcAft>
              <a:buNone/>
            </a:pPr>
            <a:r>
              <a:rPr lang="zh-CN" altLang="en-US" sz="2000" kern="1200" dirty="0">
                <a:solidFill>
                  <a:schemeClr val="tx1"/>
                </a:solidFill>
                <a:latin typeface="微软雅黑" panose="020B0503020204020204" charset="-122"/>
                <a:ea typeface="微软雅黑" panose="020B0503020204020204" charset="-122"/>
              </a:rPr>
              <a:t>金融风控</a:t>
            </a:r>
            <a:endParaRPr lang="zh-CN" altLang="en-US" sz="2000" kern="1200" dirty="0">
              <a:solidFill>
                <a:schemeClr val="tx1"/>
              </a:solidFill>
              <a:latin typeface="微软雅黑" panose="020B0503020204020204" charset="-122"/>
              <a:ea typeface="微软雅黑" panose="020B0503020204020204" charset="-122"/>
            </a:endParaRPr>
          </a:p>
        </p:txBody>
      </p:sp>
      <p:sp>
        <p:nvSpPr>
          <p:cNvPr id="20" name="任意多边形: 形状 19"/>
          <p:cNvSpPr/>
          <p:nvPr/>
        </p:nvSpPr>
        <p:spPr>
          <a:xfrm>
            <a:off x="3604834" y="2341245"/>
            <a:ext cx="3550802" cy="2482815"/>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0706" tIns="130683" rIns="690023" bIns="130683" numCol="1" spcCol="1270" anchor="ctr" anchorCtr="0">
            <a:noAutofit/>
          </a:bodyPr>
          <a:p>
            <a:pPr marL="0" lvl="0" indent="0" algn="ctr" defTabSz="2178050">
              <a:lnSpc>
                <a:spcPct val="90000"/>
              </a:lnSpc>
              <a:spcBef>
                <a:spcPct val="0"/>
              </a:spcBef>
              <a:spcAft>
                <a:spcPct val="35000"/>
              </a:spcAft>
              <a:buNone/>
            </a:pPr>
            <a:r>
              <a:rPr lang="zh-CN" altLang="en-US" sz="2000" kern="1200" dirty="0">
                <a:solidFill>
                  <a:schemeClr val="tx1"/>
                </a:solidFill>
                <a:latin typeface="微软雅黑" panose="020B0503020204020204" charset="-122"/>
                <a:ea typeface="微软雅黑" panose="020B0503020204020204" charset="-122"/>
              </a:rPr>
              <a:t>消费金融</a:t>
            </a:r>
            <a:endParaRPr lang="en-US" altLang="zh-CN" sz="2000" kern="1200" dirty="0">
              <a:solidFill>
                <a:schemeClr val="tx1"/>
              </a:solidFill>
              <a:latin typeface="微软雅黑" panose="020B0503020204020204" charset="-122"/>
              <a:ea typeface="微软雅黑" panose="020B0503020204020204" charset="-122"/>
            </a:endParaRPr>
          </a:p>
          <a:p>
            <a:pPr marL="0" lvl="0" indent="0" algn="ctr" defTabSz="2178050">
              <a:lnSpc>
                <a:spcPct val="90000"/>
              </a:lnSpc>
              <a:spcBef>
                <a:spcPct val="0"/>
              </a:spcBef>
              <a:spcAft>
                <a:spcPct val="35000"/>
              </a:spcAft>
              <a:buNone/>
            </a:pPr>
            <a:r>
              <a:rPr lang="zh-CN" altLang="en-US" sz="2000" dirty="0">
                <a:solidFill>
                  <a:schemeClr val="tx1"/>
                </a:solidFill>
                <a:latin typeface="微软雅黑" panose="020B0503020204020204" charset="-122"/>
                <a:ea typeface="微软雅黑" panose="020B0503020204020204" charset="-122"/>
              </a:rPr>
              <a:t>供应链金融</a:t>
            </a:r>
            <a:endParaRPr lang="en-US" altLang="zh-CN" sz="2000" dirty="0">
              <a:solidFill>
                <a:schemeClr val="tx1"/>
              </a:solidFill>
              <a:latin typeface="微软雅黑" panose="020B0503020204020204" charset="-122"/>
              <a:ea typeface="微软雅黑" panose="020B0503020204020204" charset="-122"/>
            </a:endParaRPr>
          </a:p>
          <a:p>
            <a:pPr marL="0" lvl="0" indent="0" algn="ctr" defTabSz="2178050">
              <a:lnSpc>
                <a:spcPct val="90000"/>
              </a:lnSpc>
              <a:spcBef>
                <a:spcPct val="0"/>
              </a:spcBef>
              <a:spcAft>
                <a:spcPct val="35000"/>
              </a:spcAft>
              <a:buNone/>
            </a:pPr>
            <a:r>
              <a:rPr lang="zh-CN" altLang="en-US" sz="2000" kern="1200" dirty="0">
                <a:solidFill>
                  <a:schemeClr val="tx1"/>
                </a:solidFill>
                <a:latin typeface="微软雅黑" panose="020B0503020204020204" charset="-122"/>
                <a:ea typeface="微软雅黑" panose="020B0503020204020204" charset="-122"/>
              </a:rPr>
              <a:t>信用借贷</a:t>
            </a:r>
            <a:endParaRPr lang="zh-CN" altLang="en-US" sz="2000" kern="1200" dirty="0">
              <a:solidFill>
                <a:schemeClr val="tx1"/>
              </a:solidFill>
              <a:latin typeface="微软雅黑" panose="020B0503020204020204" charset="-122"/>
              <a:ea typeface="微软雅黑" panose="020B0503020204020204" charset="-122"/>
            </a:endParaRPr>
          </a:p>
          <a:p>
            <a:pPr marL="0" lvl="0" indent="0" algn="ctr" defTabSz="2178050">
              <a:lnSpc>
                <a:spcPct val="90000"/>
              </a:lnSpc>
              <a:spcBef>
                <a:spcPct val="0"/>
              </a:spcBef>
              <a:spcAft>
                <a:spcPct val="35000"/>
              </a:spcAft>
              <a:buNone/>
            </a:pPr>
            <a:r>
              <a:rPr lang="zh-CN" altLang="en-US" sz="2000" kern="1200" dirty="0">
                <a:solidFill>
                  <a:schemeClr val="tx1"/>
                </a:solidFill>
                <a:latin typeface="微软雅黑" panose="020B0503020204020204" charset="-122"/>
                <a:ea typeface="微软雅黑" panose="020B0503020204020204" charset="-122"/>
              </a:rPr>
              <a:t>大数据征信</a:t>
            </a:r>
            <a:endParaRPr lang="zh-CN" altLang="en-US" sz="2000" kern="1200" dirty="0">
              <a:solidFill>
                <a:schemeClr val="tx1"/>
              </a:solidFill>
              <a:latin typeface="微软雅黑" panose="020B0503020204020204" charset="-122"/>
              <a:ea typeface="微软雅黑" panose="020B0503020204020204" charset="-122"/>
            </a:endParaRPr>
          </a:p>
          <a:p>
            <a:pPr marL="0" lvl="0" indent="0" algn="ctr" defTabSz="2178050">
              <a:lnSpc>
                <a:spcPct val="90000"/>
              </a:lnSpc>
              <a:spcBef>
                <a:spcPct val="0"/>
              </a:spcBef>
              <a:spcAft>
                <a:spcPct val="35000"/>
              </a:spcAft>
              <a:buNone/>
            </a:pPr>
            <a:r>
              <a:rPr lang="zh-CN" altLang="en-US" sz="2000" kern="1200" dirty="0">
                <a:solidFill>
                  <a:schemeClr val="tx1"/>
                </a:solidFill>
                <a:latin typeface="微软雅黑" panose="020B0503020204020204" charset="-122"/>
                <a:ea typeface="微软雅黑" panose="020B0503020204020204" charset="-122"/>
              </a:rPr>
              <a:t>融资租赁</a:t>
            </a:r>
            <a:endParaRPr lang="zh-CN" altLang="en-US" sz="2000" kern="1200" dirty="0">
              <a:solidFill>
                <a:schemeClr val="tx1"/>
              </a:solidFill>
              <a:latin typeface="微软雅黑" panose="020B0503020204020204" charset="-122"/>
              <a:ea typeface="微软雅黑" panose="020B0503020204020204" charset="-122"/>
            </a:endParaRPr>
          </a:p>
        </p:txBody>
      </p:sp>
      <p:sp>
        <p:nvSpPr>
          <p:cNvPr id="21" name="任意多边形: 形状 20"/>
          <p:cNvSpPr/>
          <p:nvPr/>
        </p:nvSpPr>
        <p:spPr>
          <a:xfrm>
            <a:off x="8027035" y="2258695"/>
            <a:ext cx="3070225" cy="2647315"/>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a:solidFill>
            <a:schemeClr val="accent6">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0706" tIns="130683" rIns="690023" bIns="130683" numCol="1" spcCol="1270" anchor="ctr" anchorCtr="0">
            <a:noAutofit/>
          </a:bodyPr>
          <a:p>
            <a:pPr algn="ctr" defTabSz="2178050">
              <a:lnSpc>
                <a:spcPct val="90000"/>
              </a:lnSpc>
              <a:spcBef>
                <a:spcPct val="0"/>
              </a:spcBef>
              <a:spcAft>
                <a:spcPct val="35000"/>
              </a:spcAft>
            </a:pPr>
            <a:r>
              <a:rPr lang="zh-CN" altLang="en-US" sz="2000" dirty="0">
                <a:solidFill>
                  <a:schemeClr val="tx1"/>
                </a:solidFill>
                <a:latin typeface="微软雅黑" panose="020B0503020204020204" charset="-122"/>
                <a:ea typeface="微软雅黑" panose="020B0503020204020204" charset="-122"/>
              </a:rPr>
              <a:t>还款能力</a:t>
            </a:r>
            <a:endParaRPr lang="zh-CN" altLang="en-US" sz="2000" dirty="0">
              <a:solidFill>
                <a:schemeClr val="tx1"/>
              </a:solidFill>
              <a:latin typeface="微软雅黑" panose="020B0503020204020204" charset="-122"/>
              <a:ea typeface="微软雅黑" panose="020B0503020204020204" charset="-122"/>
            </a:endParaRPr>
          </a:p>
          <a:p>
            <a:pPr algn="ctr" defTabSz="2178050">
              <a:lnSpc>
                <a:spcPct val="90000"/>
              </a:lnSpc>
              <a:spcBef>
                <a:spcPct val="0"/>
              </a:spcBef>
              <a:spcAft>
                <a:spcPct val="35000"/>
              </a:spcAft>
            </a:pPr>
            <a:r>
              <a:rPr lang="zh-CN" altLang="en-US" sz="2000" dirty="0">
                <a:solidFill>
                  <a:schemeClr val="tx1"/>
                </a:solidFill>
                <a:latin typeface="微软雅黑" panose="020B0503020204020204" charset="-122"/>
                <a:ea typeface="微软雅黑" panose="020B0503020204020204" charset="-122"/>
              </a:rPr>
              <a:t>还款意愿</a:t>
            </a:r>
            <a:endParaRPr lang="zh-CN" altLang="en-US" sz="2000" dirty="0">
              <a:solidFill>
                <a:schemeClr val="tx1"/>
              </a:solidFill>
              <a:latin typeface="微软雅黑" panose="020B0503020204020204" charset="-122"/>
              <a:ea typeface="微软雅黑" panose="020B0503020204020204" charset="-122"/>
            </a:endParaRPr>
          </a:p>
          <a:p>
            <a:pPr algn="ctr" defTabSz="2178050">
              <a:lnSpc>
                <a:spcPct val="90000"/>
              </a:lnSpc>
              <a:spcBef>
                <a:spcPct val="0"/>
              </a:spcBef>
              <a:spcAft>
                <a:spcPct val="35000"/>
              </a:spcAft>
            </a:pPr>
            <a:r>
              <a:rPr lang="zh-CN" altLang="en-US" sz="2000" dirty="0">
                <a:solidFill>
                  <a:schemeClr val="tx1"/>
                </a:solidFill>
                <a:latin typeface="微软雅黑" panose="020B0503020204020204" charset="-122"/>
                <a:ea typeface="微软雅黑" panose="020B0503020204020204" charset="-122"/>
              </a:rPr>
              <a:t>反欺诈反作弊</a:t>
            </a:r>
            <a:endParaRPr lang="zh-CN" altLang="en-US" sz="2000" dirty="0">
              <a:solidFill>
                <a:schemeClr val="tx1"/>
              </a:solidFill>
              <a:latin typeface="微软雅黑" panose="020B0503020204020204" charset="-122"/>
              <a:ea typeface="微软雅黑" panose="020B0503020204020204" charset="-122"/>
            </a:endParaRPr>
          </a:p>
          <a:p>
            <a:pPr algn="ctr" defTabSz="2178050">
              <a:lnSpc>
                <a:spcPct val="90000"/>
              </a:lnSpc>
              <a:spcBef>
                <a:spcPct val="0"/>
              </a:spcBef>
              <a:spcAft>
                <a:spcPct val="35000"/>
              </a:spcAft>
            </a:pPr>
            <a:r>
              <a:rPr lang="zh-CN" altLang="en-US" sz="2000" dirty="0">
                <a:solidFill>
                  <a:schemeClr val="tx1"/>
                </a:solidFill>
                <a:latin typeface="微软雅黑" panose="020B0503020204020204" charset="-122"/>
                <a:ea typeface="微软雅黑" panose="020B0503020204020204" charset="-122"/>
              </a:rPr>
              <a:t>薅羊毛</a:t>
            </a:r>
            <a:endParaRPr lang="zh-CN" altLang="en-US" sz="2000" dirty="0">
              <a:solidFill>
                <a:schemeClr val="tx1"/>
              </a:solidFill>
              <a:latin typeface="微软雅黑" panose="020B0503020204020204" charset="-122"/>
              <a:ea typeface="微软雅黑" panose="020B0503020204020204" charset="-122"/>
            </a:endParaRPr>
          </a:p>
          <a:p>
            <a:pPr algn="ctr" defTabSz="2178050">
              <a:lnSpc>
                <a:spcPct val="90000"/>
              </a:lnSpc>
              <a:spcBef>
                <a:spcPct val="0"/>
              </a:spcBef>
              <a:spcAft>
                <a:spcPct val="35000"/>
              </a:spcAft>
            </a:pPr>
            <a:r>
              <a:rPr lang="zh-CN" altLang="en-US" sz="2000" dirty="0">
                <a:solidFill>
                  <a:schemeClr val="tx1"/>
                </a:solidFill>
                <a:latin typeface="微软雅黑" panose="020B0503020204020204" charset="-122"/>
                <a:ea typeface="微软雅黑" panose="020B0503020204020204" charset="-122"/>
              </a:rPr>
              <a:t>平台安全</a:t>
            </a:r>
            <a:endParaRPr lang="zh-CN" altLang="en-US" sz="20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8647430" y="5146040"/>
            <a:ext cx="1555750" cy="368300"/>
          </a:xfrm>
          <a:prstGeom prst="rect">
            <a:avLst/>
          </a:prstGeom>
          <a:noFill/>
        </p:spPr>
        <p:txBody>
          <a:bodyPr wrap="square" rtlCol="0" anchor="t">
            <a:spAutoFit/>
          </a:bodyPr>
          <a:p>
            <a:r>
              <a:rPr lang="zh-CN" altLang="en-US"/>
              <a:t>资金的角度</a:t>
            </a:r>
            <a:endParaRPr lang="zh-CN" altLang="en-US"/>
          </a:p>
        </p:txBody>
      </p:sp>
      <p:sp>
        <p:nvSpPr>
          <p:cNvPr id="3" name="文本框 2"/>
          <p:cNvSpPr txBox="1"/>
          <p:nvPr/>
        </p:nvSpPr>
        <p:spPr>
          <a:xfrm>
            <a:off x="4447540" y="5146040"/>
            <a:ext cx="1424940" cy="368300"/>
          </a:xfrm>
          <a:prstGeom prst="rect">
            <a:avLst/>
          </a:prstGeom>
          <a:noFill/>
        </p:spPr>
        <p:txBody>
          <a:bodyPr wrap="square" rtlCol="0" anchor="t">
            <a:spAutoFit/>
          </a:bodyPr>
          <a:p>
            <a:r>
              <a:rPr lang="zh-CN" altLang="en-US"/>
              <a:t>行业的角度</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1. </a:t>
            </a:r>
            <a:r>
              <a:rPr lang="zh-CN" altLang="en-US" sz="2000">
                <a:solidFill>
                  <a:schemeClr val="accent1">
                    <a:lumMod val="75000"/>
                  </a:schemeClr>
                </a:solidFill>
              </a:rPr>
              <a:t>初识金融风控之贷款违约预测</a:t>
            </a:r>
            <a:endParaRPr lang="zh-CN" altLang="en-US" sz="2000">
              <a:solidFill>
                <a:schemeClr val="accent1">
                  <a:lumMod val="75000"/>
                </a:schemeClr>
              </a:solidFill>
            </a:endParaRPr>
          </a:p>
        </p:txBody>
      </p:sp>
      <p:sp>
        <p:nvSpPr>
          <p:cNvPr id="8" name="文本框 7"/>
          <p:cNvSpPr txBox="1"/>
          <p:nvPr/>
        </p:nvSpPr>
        <p:spPr>
          <a:xfrm>
            <a:off x="786765" y="1769110"/>
            <a:ext cx="4382135" cy="3702685"/>
          </a:xfrm>
          <a:prstGeom prst="rect">
            <a:avLst/>
          </a:prstGeom>
          <a:noFill/>
        </p:spPr>
        <p:txBody>
          <a:bodyPr wrap="square" rtlCol="0" anchor="t">
            <a:spAutoFit/>
          </a:bodyPr>
          <a:p>
            <a:pPr fontAlgn="auto">
              <a:lnSpc>
                <a:spcPts val="2560"/>
              </a:lnSpc>
            </a:pPr>
            <a:r>
              <a:rPr lang="en-US" altLang="zh-CN"/>
              <a:t>         </a:t>
            </a:r>
            <a:r>
              <a:rPr lang="zh-CN" altLang="en-US"/>
              <a:t>在</a:t>
            </a:r>
            <a:r>
              <a:rPr lang="zh-CN" altLang="en-US"/>
              <a:t>贷款时，</a:t>
            </a:r>
            <a:r>
              <a:rPr lang="zh-CN" altLang="en-US"/>
              <a:t>信用评分较高（更值得信赖且风险较低）的借款人获得的贷款利率较低，而信用评分较低（不值得信赖且风险较高）的借款人获得的利率较高。</a:t>
            </a:r>
            <a:endParaRPr lang="zh-CN" altLang="en-US"/>
          </a:p>
          <a:p>
            <a:pPr fontAlgn="auto">
              <a:lnSpc>
                <a:spcPts val="2560"/>
              </a:lnSpc>
            </a:pPr>
            <a:r>
              <a:rPr lang="zh-CN" altLang="en-US"/>
              <a:t>        从投资者的角度来看，利率较高的贷款更具吸引力，因为它们提供了更高的投资回报率（投资回报率），但另一方面，它们存在根本得不到回报的风险（违约）。因此，能够预测哪些高息贷款更有可能被返还的机器学习模型将通过最小化相关风险带来附加值。</a:t>
            </a:r>
            <a:endParaRPr lang="zh-CN" altLang="en-US"/>
          </a:p>
        </p:txBody>
      </p:sp>
      <p:pic>
        <p:nvPicPr>
          <p:cNvPr id="13" name="图片 12"/>
          <p:cNvPicPr>
            <a:picLocks noChangeAspect="1"/>
          </p:cNvPicPr>
          <p:nvPr>
            <p:custDataLst>
              <p:tags r:id="rId1"/>
            </p:custDataLst>
          </p:nvPr>
        </p:nvPicPr>
        <p:blipFill>
          <a:blip r:embed="rId2"/>
          <a:stretch>
            <a:fillRect/>
          </a:stretch>
        </p:blipFill>
        <p:spPr>
          <a:xfrm>
            <a:off x="5516880" y="1849755"/>
            <a:ext cx="6096000" cy="39306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pic>
        <p:nvPicPr>
          <p:cNvPr id="13" name="图片 12"/>
          <p:cNvPicPr>
            <a:picLocks noChangeAspect="1"/>
          </p:cNvPicPr>
          <p:nvPr/>
        </p:nvPicPr>
        <p:blipFill>
          <a:blip r:embed="rId1"/>
          <a:stretch>
            <a:fillRect/>
          </a:stretch>
        </p:blipFill>
        <p:spPr>
          <a:xfrm>
            <a:off x="1463675" y="3094355"/>
            <a:ext cx="10132060" cy="2529840"/>
          </a:xfrm>
          <a:prstGeom prst="rect">
            <a:avLst/>
          </a:prstGeom>
        </p:spPr>
      </p:pic>
      <p:sp>
        <p:nvSpPr>
          <p:cNvPr id="14" name="矩形 13"/>
          <p:cNvSpPr/>
          <p:nvPr/>
        </p:nvSpPr>
        <p:spPr>
          <a:xfrm>
            <a:off x="1463675" y="1908175"/>
            <a:ext cx="1473835" cy="596265"/>
          </a:xfrm>
          <a:prstGeom prst="rect">
            <a:avLst/>
          </a:prstGeom>
          <a:solidFill>
            <a:schemeClr val="accent4">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rPr>
              <a:t>问题建模</a:t>
            </a:r>
            <a:endParaRPr lang="zh-CN" altLang="en-US" sz="2000">
              <a:solidFill>
                <a:schemeClr val="tx1"/>
              </a:solidFill>
            </a:endParaRPr>
          </a:p>
        </p:txBody>
      </p:sp>
      <p:cxnSp>
        <p:nvCxnSpPr>
          <p:cNvPr id="15" name="直接箭头连接符 14"/>
          <p:cNvCxnSpPr/>
          <p:nvPr/>
        </p:nvCxnSpPr>
        <p:spPr>
          <a:xfrm flipH="1">
            <a:off x="2192020" y="2504440"/>
            <a:ext cx="8255" cy="569595"/>
          </a:xfrm>
          <a:prstGeom prst="straightConnector1">
            <a:avLst/>
          </a:prstGeom>
          <a:ln w="19050">
            <a:tailEnd type="arrow" w="med" len="med"/>
          </a:ln>
        </p:spPr>
        <p:style>
          <a:lnRef idx="2">
            <a:schemeClr val="dk1"/>
          </a:lnRef>
          <a:fillRef idx="0">
            <a:schemeClr val="dk1"/>
          </a:fillRef>
          <a:effectRef idx="1">
            <a:schemeClr val="dk1"/>
          </a:effectRef>
          <a:fontRef idx="minor">
            <a:schemeClr val="tx1"/>
          </a:fontRef>
        </p:style>
      </p:cxnSp>
      <p:pic>
        <p:nvPicPr>
          <p:cNvPr id="19" name="图片 18"/>
          <p:cNvPicPr>
            <a:picLocks noChangeAspect="1"/>
          </p:cNvPicPr>
          <p:nvPr/>
        </p:nvPicPr>
        <p:blipFill>
          <a:blip r:embed="rId2"/>
          <a:stretch>
            <a:fillRect/>
          </a:stretch>
        </p:blipFill>
        <p:spPr>
          <a:xfrm>
            <a:off x="9322435" y="815340"/>
            <a:ext cx="2468245" cy="1803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36148" y="1689100"/>
            <a:ext cx="9452982" cy="4624264"/>
          </a:xfrm>
          <a:prstGeom prst="rect">
            <a:avLst/>
          </a:prstGeom>
        </p:spPr>
      </p:pic>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2.1 </a:t>
            </a:r>
            <a:r>
              <a:rPr lang="zh-CN" altLang="en-US" sz="2000">
                <a:solidFill>
                  <a:schemeClr val="accent1">
                    <a:lumMod val="75000"/>
                  </a:schemeClr>
                </a:solidFill>
                <a:latin typeface="黑体" panose="02010609060101010101" charset="-122"/>
                <a:ea typeface="黑体" panose="02010609060101010101" charset="-122"/>
              </a:rPr>
              <a:t>问题建模</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670050" cy="368300"/>
          </a:xfrm>
          <a:prstGeom prst="rect">
            <a:avLst/>
          </a:prstGeom>
          <a:noFill/>
        </p:spPr>
        <p:txBody>
          <a:bodyPr wrap="square" rtlCol="0">
            <a:spAutoFit/>
          </a:bodyPr>
          <a:lstStyle/>
          <a:p>
            <a:r>
              <a:rPr lang="en-US" altLang="zh-CN"/>
              <a:t>2.1.1 </a:t>
            </a:r>
            <a:r>
              <a:rPr lang="zh-CN" altLang="en-US"/>
              <a:t>赛题理解</a:t>
            </a:r>
            <a:endParaRPr lang="zh-CN" altLang="en-US"/>
          </a:p>
        </p:txBody>
      </p:sp>
      <p:sp>
        <p:nvSpPr>
          <p:cNvPr id="16" name="圆角矩形 15"/>
          <p:cNvSpPr/>
          <p:nvPr/>
        </p:nvSpPr>
        <p:spPr>
          <a:xfrm>
            <a:off x="603730" y="2931794"/>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业务理解</a:t>
            </a:r>
            <a:endParaRPr lang="zh-CN" altLang="en-US">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2.1 </a:t>
            </a:r>
            <a:r>
              <a:rPr lang="zh-CN" altLang="en-US" sz="2000">
                <a:solidFill>
                  <a:schemeClr val="accent1">
                    <a:lumMod val="75000"/>
                  </a:schemeClr>
                </a:solidFill>
                <a:latin typeface="黑体" panose="02010609060101010101" charset="-122"/>
                <a:ea typeface="黑体" panose="02010609060101010101" charset="-122"/>
              </a:rPr>
              <a:t>问题建模</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670050" cy="368300"/>
          </a:xfrm>
          <a:prstGeom prst="rect">
            <a:avLst/>
          </a:prstGeom>
          <a:noFill/>
        </p:spPr>
        <p:txBody>
          <a:bodyPr wrap="square" rtlCol="0">
            <a:spAutoFit/>
          </a:bodyPr>
          <a:lstStyle/>
          <a:p>
            <a:r>
              <a:rPr lang="en-US" altLang="zh-CN"/>
              <a:t>2.1.1 </a:t>
            </a:r>
            <a:r>
              <a:rPr lang="zh-CN" altLang="en-US"/>
              <a:t>赛题理解</a:t>
            </a:r>
            <a:endParaRPr lang="zh-CN" altLang="en-US"/>
          </a:p>
        </p:txBody>
      </p:sp>
      <p:sp>
        <p:nvSpPr>
          <p:cNvPr id="17" name="圆角矩形 16"/>
          <p:cNvSpPr/>
          <p:nvPr/>
        </p:nvSpPr>
        <p:spPr>
          <a:xfrm>
            <a:off x="2854960" y="5057140"/>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评价指标</a:t>
            </a:r>
            <a:endParaRPr lang="zh-CN" altLang="en-US">
              <a:solidFill>
                <a:schemeClr val="tx1"/>
              </a:solidFill>
            </a:endParaRPr>
          </a:p>
        </p:txBody>
      </p:sp>
      <p:sp>
        <p:nvSpPr>
          <p:cNvPr id="18" name="圆角矩形 17"/>
          <p:cNvSpPr/>
          <p:nvPr/>
        </p:nvSpPr>
        <p:spPr>
          <a:xfrm>
            <a:off x="2854959" y="279717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赛题数据</a:t>
            </a:r>
            <a:endParaRPr lang="zh-CN" altLang="en-US">
              <a:solidFill>
                <a:schemeClr val="tx1"/>
              </a:solidFill>
            </a:endParaRPr>
          </a:p>
        </p:txBody>
      </p:sp>
      <p:sp>
        <p:nvSpPr>
          <p:cNvPr id="19" name="左大括号 18"/>
          <p:cNvSpPr/>
          <p:nvPr/>
        </p:nvSpPr>
        <p:spPr>
          <a:xfrm>
            <a:off x="4981575" y="4232910"/>
            <a:ext cx="633095" cy="211709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5511165" y="4276725"/>
            <a:ext cx="2542540" cy="2030095"/>
          </a:xfrm>
          <a:prstGeom prst="rect">
            <a:avLst/>
          </a:prstGeom>
          <a:noFill/>
        </p:spPr>
        <p:txBody>
          <a:bodyPr wrap="square" rtlCol="0">
            <a:spAutoFit/>
          </a:bodyPr>
          <a:lstStyle/>
          <a:p>
            <a:r>
              <a:rPr lang="zh-CN" altLang="en-US" dirty="0"/>
              <a:t>分类指标：精确率、召回率、</a:t>
            </a:r>
            <a:r>
              <a:rPr lang="en-US" altLang="zh-CN" dirty="0"/>
              <a:t>AUC</a:t>
            </a:r>
            <a:r>
              <a:rPr lang="zh-CN" altLang="en-US" dirty="0"/>
              <a:t>、</a:t>
            </a:r>
            <a:r>
              <a:rPr lang="en-US" altLang="zh-CN" dirty="0" err="1"/>
              <a:t>logloss</a:t>
            </a:r>
            <a:endParaRPr lang="zh-CN" altLang="en-US" dirty="0"/>
          </a:p>
          <a:p>
            <a:endParaRPr lang="zh-CN" altLang="en-US" dirty="0"/>
          </a:p>
          <a:p>
            <a:endParaRPr lang="zh-CN" altLang="en-US" dirty="0"/>
          </a:p>
          <a:p>
            <a:endParaRPr lang="zh-CN" altLang="en-US" dirty="0"/>
          </a:p>
          <a:p>
            <a:r>
              <a:rPr lang="zh-CN" altLang="en-US" dirty="0"/>
              <a:t>回归指标：</a:t>
            </a:r>
            <a:r>
              <a:rPr lang="en-US" altLang="zh-CN" dirty="0"/>
              <a:t>MAE</a:t>
            </a:r>
            <a:r>
              <a:rPr lang="zh-CN" altLang="en-US" dirty="0"/>
              <a:t>、</a:t>
            </a:r>
            <a:r>
              <a:rPr lang="en-US" altLang="zh-CN" dirty="0"/>
              <a:t>MAPE</a:t>
            </a:r>
            <a:r>
              <a:rPr lang="zh-CN" altLang="en-US" dirty="0"/>
              <a:t>、</a:t>
            </a:r>
            <a:r>
              <a:rPr lang="en-US" altLang="zh-CN" dirty="0"/>
              <a:t>RMSE</a:t>
            </a:r>
            <a:r>
              <a:rPr lang="zh-CN" altLang="en-US" dirty="0"/>
              <a:t>等</a:t>
            </a:r>
            <a:endParaRPr lang="zh-CN" altLang="en-US" dirty="0"/>
          </a:p>
        </p:txBody>
      </p:sp>
      <p:pic>
        <p:nvPicPr>
          <p:cNvPr id="1026" name="Picture 2"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16463" y="1480820"/>
            <a:ext cx="4059586" cy="272668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443227" y="1946494"/>
            <a:ext cx="2678416" cy="2308324"/>
          </a:xfrm>
          <a:prstGeom prst="rect">
            <a:avLst/>
          </a:prstGeom>
          <a:noFill/>
        </p:spPr>
        <p:txBody>
          <a:bodyPr wrap="square" rtlCol="0">
            <a:spAutoFit/>
          </a:bodyPr>
          <a:lstStyle/>
          <a:p>
            <a:r>
              <a:rPr lang="zh-CN" altLang="en-US" dirty="0" smtClean="0"/>
              <a:t>每</a:t>
            </a:r>
            <a:r>
              <a:rPr lang="zh-CN" altLang="en-US" dirty="0"/>
              <a:t>种数据集之间的</a:t>
            </a:r>
            <a:r>
              <a:rPr lang="zh-CN" altLang="en-US" dirty="0" smtClean="0"/>
              <a:t>关系</a:t>
            </a:r>
            <a:endParaRPr lang="en-US" altLang="zh-CN" dirty="0"/>
          </a:p>
          <a:p>
            <a:endParaRPr lang="en-US" altLang="zh-CN" dirty="0" smtClean="0"/>
          </a:p>
          <a:p>
            <a:r>
              <a:rPr lang="zh-CN" altLang="en-US" dirty="0" smtClean="0"/>
              <a:t>数据</a:t>
            </a:r>
            <a:r>
              <a:rPr lang="zh-CN" altLang="en-US" dirty="0"/>
              <a:t>中缺失值</a:t>
            </a:r>
            <a:r>
              <a:rPr lang="zh-CN" altLang="en-US" dirty="0" smtClean="0"/>
              <a:t>情况</a:t>
            </a:r>
            <a:endParaRPr lang="en-US" altLang="zh-CN" dirty="0" smtClean="0"/>
          </a:p>
          <a:p>
            <a:endParaRPr lang="en-US" altLang="zh-CN" dirty="0"/>
          </a:p>
          <a:p>
            <a:r>
              <a:rPr lang="zh-CN" altLang="en-US" dirty="0" smtClean="0"/>
              <a:t>类别</a:t>
            </a:r>
            <a:r>
              <a:rPr lang="zh-CN" altLang="en-US" dirty="0"/>
              <a:t>特征和数值</a:t>
            </a:r>
            <a:r>
              <a:rPr lang="zh-CN" altLang="en-US" dirty="0" smtClean="0"/>
              <a:t>特征</a:t>
            </a:r>
            <a:endParaRPr lang="en-US" altLang="zh-CN" dirty="0" smtClean="0"/>
          </a:p>
          <a:p>
            <a:r>
              <a:rPr lang="zh-CN" altLang="en-US" dirty="0" smtClean="0"/>
              <a:t>基本分布（类别数、均值、最值等）</a:t>
            </a:r>
            <a:endParaRPr lang="en-US" altLang="zh-CN" dirty="0"/>
          </a:p>
          <a:p>
            <a:endParaRPr lang="zh-CN" altLang="en-US" dirty="0"/>
          </a:p>
        </p:txBody>
      </p:sp>
      <p:sp>
        <p:nvSpPr>
          <p:cNvPr id="15" name="左大括号 14"/>
          <p:cNvSpPr/>
          <p:nvPr/>
        </p:nvSpPr>
        <p:spPr>
          <a:xfrm>
            <a:off x="4984231" y="1873249"/>
            <a:ext cx="633095" cy="211709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02870" y="569595"/>
            <a:ext cx="11986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7175" y="161925"/>
            <a:ext cx="45580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sym typeface="+mn-ea"/>
              </a:rPr>
              <a:t>贷款违约预测-赛题理解&amp;基线方案</a:t>
            </a:r>
            <a:endParaRPr lang="zh-CN" altLang="en-US" sz="1600">
              <a:latin typeface="黑体" panose="02010609060101010101" charset="-122"/>
              <a:ea typeface="黑体" panose="02010609060101010101" charset="-122"/>
            </a:endParaRPr>
          </a:p>
        </p:txBody>
      </p:sp>
      <p:sp>
        <p:nvSpPr>
          <p:cNvPr id="6" name="文本框 5"/>
          <p:cNvSpPr txBox="1"/>
          <p:nvPr/>
        </p:nvSpPr>
        <p:spPr>
          <a:xfrm>
            <a:off x="657860" y="979170"/>
            <a:ext cx="6497955" cy="398780"/>
          </a:xfrm>
          <a:prstGeom prst="rect">
            <a:avLst/>
          </a:prstGeom>
          <a:noFill/>
        </p:spPr>
        <p:txBody>
          <a:bodyPr wrap="square" rtlCol="0">
            <a:spAutoFit/>
          </a:bodyPr>
          <a:lstStyle/>
          <a:p>
            <a:r>
              <a:rPr lang="en-US" sz="2000">
                <a:solidFill>
                  <a:schemeClr val="accent1">
                    <a:lumMod val="75000"/>
                  </a:schemeClr>
                </a:solidFill>
              </a:rPr>
              <a:t>2. </a:t>
            </a:r>
            <a:r>
              <a:rPr lang="zh-CN" altLang="en-US" sz="2000">
                <a:solidFill>
                  <a:schemeClr val="accent1">
                    <a:lumMod val="75000"/>
                  </a:schemeClr>
                </a:solidFill>
              </a:rPr>
              <a:t>竞赛中的几个主要模块</a:t>
            </a:r>
            <a:endParaRPr lang="zh-CN" altLang="en-US" sz="2000">
              <a:solidFill>
                <a:schemeClr val="accent1">
                  <a:lumMod val="75000"/>
                </a:schemeClr>
              </a:solidFill>
            </a:endParaRPr>
          </a:p>
        </p:txBody>
      </p:sp>
      <p:sp>
        <p:nvSpPr>
          <p:cNvPr id="7" name="文本框 6"/>
          <p:cNvSpPr txBox="1"/>
          <p:nvPr/>
        </p:nvSpPr>
        <p:spPr>
          <a:xfrm>
            <a:off x="1280160" y="1480820"/>
            <a:ext cx="7394575" cy="539750"/>
          </a:xfrm>
          <a:prstGeom prst="rect">
            <a:avLst/>
          </a:prstGeom>
          <a:noFill/>
        </p:spPr>
        <p:txBody>
          <a:bodyPr wrap="square" rtlCol="0">
            <a:spAutoFit/>
          </a:bodyPr>
          <a:lstStyle/>
          <a:p>
            <a:pPr indent="0" fontAlgn="auto">
              <a:lnSpc>
                <a:spcPts val="3500"/>
              </a:lnSpc>
              <a:buFont typeface="Wingdings" panose="05000000000000000000" charset="0"/>
              <a:buNone/>
            </a:pPr>
            <a:r>
              <a:rPr lang="en-US" sz="2000">
                <a:solidFill>
                  <a:schemeClr val="accent1">
                    <a:lumMod val="75000"/>
                  </a:schemeClr>
                </a:solidFill>
                <a:latin typeface="黑体" panose="02010609060101010101" charset="-122"/>
                <a:ea typeface="黑体" panose="02010609060101010101" charset="-122"/>
              </a:rPr>
              <a:t>2.1 </a:t>
            </a:r>
            <a:r>
              <a:rPr lang="zh-CN" altLang="en-US" sz="2000">
                <a:solidFill>
                  <a:schemeClr val="accent1">
                    <a:lumMod val="75000"/>
                  </a:schemeClr>
                </a:solidFill>
                <a:latin typeface="黑体" panose="02010609060101010101" charset="-122"/>
                <a:ea typeface="黑体" panose="02010609060101010101" charset="-122"/>
              </a:rPr>
              <a:t>问题建模</a:t>
            </a:r>
            <a:endParaRPr lang="zh-CN" altLang="en-US" sz="2000">
              <a:solidFill>
                <a:schemeClr val="accent1">
                  <a:lumMod val="75000"/>
                </a:schemeClr>
              </a:solidFill>
              <a:latin typeface="黑体" panose="02010609060101010101" charset="-122"/>
              <a:ea typeface="黑体" panose="02010609060101010101" charset="-122"/>
            </a:endParaRPr>
          </a:p>
        </p:txBody>
      </p:sp>
      <p:sp>
        <p:nvSpPr>
          <p:cNvPr id="8" name="文本框 7"/>
          <p:cNvSpPr txBox="1"/>
          <p:nvPr/>
        </p:nvSpPr>
        <p:spPr>
          <a:xfrm>
            <a:off x="2056765" y="2155825"/>
            <a:ext cx="1670050" cy="368300"/>
          </a:xfrm>
          <a:prstGeom prst="rect">
            <a:avLst/>
          </a:prstGeom>
          <a:noFill/>
        </p:spPr>
        <p:txBody>
          <a:bodyPr wrap="square" rtlCol="0">
            <a:spAutoFit/>
          </a:bodyPr>
          <a:lstStyle/>
          <a:p>
            <a:r>
              <a:rPr lang="en-US" altLang="zh-CN"/>
              <a:t>2.1.2 </a:t>
            </a:r>
            <a:r>
              <a:rPr lang="zh-CN" altLang="en-US"/>
              <a:t>线下验证</a:t>
            </a:r>
            <a:endParaRPr lang="zh-CN" altLang="en-US"/>
          </a:p>
        </p:txBody>
      </p:sp>
      <p:sp>
        <p:nvSpPr>
          <p:cNvPr id="18" name="圆角矩形 17"/>
          <p:cNvSpPr/>
          <p:nvPr/>
        </p:nvSpPr>
        <p:spPr>
          <a:xfrm>
            <a:off x="1280160" y="3439795"/>
            <a:ext cx="1960245" cy="469900"/>
          </a:xfrm>
          <a:prstGeom prst="round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时序验证</a:t>
            </a:r>
            <a:endParaRPr lang="zh-CN" altLang="en-US">
              <a:solidFill>
                <a:schemeClr val="tx1"/>
              </a:solidFill>
            </a:endParaRPr>
          </a:p>
        </p:txBody>
      </p:sp>
      <p:cxnSp>
        <p:nvCxnSpPr>
          <p:cNvPr id="3" name="直接箭头连接符 2"/>
          <p:cNvCxnSpPr/>
          <p:nvPr/>
        </p:nvCxnSpPr>
        <p:spPr>
          <a:xfrm>
            <a:off x="5062220" y="4490085"/>
            <a:ext cx="5661025" cy="952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9" name="直接连接符 8"/>
          <p:cNvCxnSpPr/>
          <p:nvPr/>
        </p:nvCxnSpPr>
        <p:spPr>
          <a:xfrm flipH="1">
            <a:off x="8729345" y="3100705"/>
            <a:ext cx="8890" cy="1304290"/>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10" name="矩形 9"/>
          <p:cNvSpPr/>
          <p:nvPr/>
        </p:nvSpPr>
        <p:spPr>
          <a:xfrm>
            <a:off x="4543425" y="3164840"/>
            <a:ext cx="1945640" cy="4254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训练集（历史数据）</a:t>
            </a:r>
            <a:endParaRPr lang="zh-CN" altLang="en-US" sz="1600">
              <a:solidFill>
                <a:schemeClr val="tx1"/>
              </a:solidFill>
            </a:endParaRPr>
          </a:p>
        </p:txBody>
      </p:sp>
      <p:sp>
        <p:nvSpPr>
          <p:cNvPr id="11" name="矩形 10"/>
          <p:cNvSpPr/>
          <p:nvPr/>
        </p:nvSpPr>
        <p:spPr>
          <a:xfrm>
            <a:off x="8988425" y="3164840"/>
            <a:ext cx="1734820" cy="4254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测试集（新数据）</a:t>
            </a:r>
            <a:endParaRPr lang="zh-CN" altLang="en-US" sz="1600">
              <a:solidFill>
                <a:schemeClr val="tx1"/>
              </a:solidFill>
            </a:endParaRPr>
          </a:p>
        </p:txBody>
      </p:sp>
      <p:sp>
        <p:nvSpPr>
          <p:cNvPr id="13" name="矩形 12"/>
          <p:cNvSpPr/>
          <p:nvPr/>
        </p:nvSpPr>
        <p:spPr>
          <a:xfrm>
            <a:off x="5062220" y="3921125"/>
            <a:ext cx="1294765" cy="39751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a:t>
            </a:r>
            <a:r>
              <a:rPr lang="zh-CN" altLang="en-US">
                <a:solidFill>
                  <a:schemeClr val="tx1"/>
                </a:solidFill>
              </a:rPr>
              <a:t>维数据</a:t>
            </a:r>
            <a:endParaRPr lang="zh-CN" altLang="en-US">
              <a:solidFill>
                <a:schemeClr val="tx1"/>
              </a:solidFill>
            </a:endParaRPr>
          </a:p>
        </p:txBody>
      </p:sp>
      <p:sp>
        <p:nvSpPr>
          <p:cNvPr id="14" name="矩形 13"/>
          <p:cNvSpPr/>
          <p:nvPr/>
        </p:nvSpPr>
        <p:spPr>
          <a:xfrm>
            <a:off x="6894830" y="3884930"/>
            <a:ext cx="1294765" cy="39751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Target</a:t>
            </a:r>
            <a:endParaRPr lang="en-US" altLang="zh-CN">
              <a:solidFill>
                <a:schemeClr val="tx1"/>
              </a:solidFill>
            </a:endParaRPr>
          </a:p>
        </p:txBody>
      </p:sp>
      <p:sp>
        <p:nvSpPr>
          <p:cNvPr id="15" name="矩形 14"/>
          <p:cNvSpPr/>
          <p:nvPr/>
        </p:nvSpPr>
        <p:spPr>
          <a:xfrm>
            <a:off x="9130665" y="3884930"/>
            <a:ext cx="1294765" cy="39751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a:t>
            </a:r>
            <a:r>
              <a:rPr lang="zh-CN" altLang="en-US">
                <a:solidFill>
                  <a:schemeClr val="tx1"/>
                </a:solidFill>
              </a:rPr>
              <a:t>维数据</a:t>
            </a:r>
            <a:endParaRPr lang="zh-CN" altLang="en-US">
              <a:solidFill>
                <a:schemeClr val="tx1"/>
              </a:solidFill>
            </a:endParaRPr>
          </a:p>
        </p:txBody>
      </p:sp>
      <p:sp>
        <p:nvSpPr>
          <p:cNvPr id="16" name="文本框 15"/>
          <p:cNvSpPr txBox="1"/>
          <p:nvPr/>
        </p:nvSpPr>
        <p:spPr>
          <a:xfrm>
            <a:off x="8133715" y="4631690"/>
            <a:ext cx="1341755" cy="368300"/>
          </a:xfrm>
          <a:prstGeom prst="rect">
            <a:avLst/>
          </a:prstGeom>
          <a:noFill/>
        </p:spPr>
        <p:txBody>
          <a:bodyPr wrap="square" rtlCol="0">
            <a:spAutoFit/>
          </a:bodyPr>
          <a:lstStyle/>
          <a:p>
            <a:r>
              <a:rPr lang="zh-CN" altLang="en-US"/>
              <a:t>时间分隔点</a:t>
            </a:r>
            <a:endParaRPr lang="zh-CN" altLang="en-US"/>
          </a:p>
        </p:txBody>
      </p:sp>
      <p:sp>
        <p:nvSpPr>
          <p:cNvPr id="2" name="矩形 1"/>
          <p:cNvSpPr/>
          <p:nvPr/>
        </p:nvSpPr>
        <p:spPr>
          <a:xfrm>
            <a:off x="6670675" y="3164840"/>
            <a:ext cx="1945640" cy="4254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验证集（历史数据）</a:t>
            </a:r>
            <a:endParaRPr lang="zh-CN" altLang="en-US" sz="1600">
              <a:solidFill>
                <a:schemeClr val="tx1"/>
              </a:solidFill>
            </a:endParaRPr>
          </a:p>
        </p:txBody>
      </p:sp>
    </p:spTree>
  </p:cSld>
  <p:clrMapOvr>
    <a:masterClrMapping/>
  </p:clrMapOvr>
</p:sld>
</file>

<file path=ppt/tags/tag1.xml><?xml version="1.0" encoding="utf-8"?>
<p:tagLst xmlns:p="http://schemas.openxmlformats.org/presentationml/2006/main">
  <p:tag name="SMARTLAYOUT_SHAPETYPE" val="Text"/>
  <p:tag name="SMARTLAYOUT_SHAPETEXT" val="2|KeepOriginal|True|Content|None|"/>
  <p:tag name="PA" val="v5.2.6"/>
  <p:tag name="RESOURCELIBID_SMARTLAYOUT" val="556076"/>
</p:tagLst>
</file>

<file path=ppt/tags/tag2.xml><?xml version="1.0" encoding="utf-8"?>
<p:tagLst xmlns:p="http://schemas.openxmlformats.org/presentationml/2006/main">
  <p:tag name="SMARTLAYOUT_SHAPETYPE" val="Text"/>
  <p:tag name="SMARTLAYOUT_SHAPETEXT" val="0|KeepOriginal|True|Title|None|"/>
  <p:tag name="PA" val="v5.2.6"/>
  <p:tag name="RESOURCELIBID_SMARTLAYOUT" val="556076"/>
</p:tagLst>
</file>

<file path=ppt/tags/tag3.xml><?xml version="1.0" encoding="utf-8"?>
<p:tagLst xmlns:p="http://schemas.openxmlformats.org/presentationml/2006/main">
  <p:tag name="SMARTLAYOUT_SLIDE" val="1|4|NoFill|#FFFFFF|False|True|"/>
  <p:tag name="RESOURCELIBID_SMARTLAYOUT" val="556076"/>
</p:tagLst>
</file>

<file path=ppt/tags/tag4.xml><?xml version="1.0" encoding="utf-8"?>
<p:tagLst xmlns:p="http://schemas.openxmlformats.org/presentationml/2006/main">
  <p:tag name="KSO_WM_UNIT_PLACING_PICTURE_USER_VIEWPORT" val="{&quot;height&quot;:6190,&quot;width&quot;:9600}"/>
</p:tagLst>
</file>

<file path=ppt/tags/tag5.xml><?xml version="1.0" encoding="utf-8"?>
<p:tagLst xmlns:p="http://schemas.openxmlformats.org/presentationml/2006/main">
  <p:tag name="KSO_WM_UNIT_PLACING_PICTURE_USER_VIEWPORT" val="{&quot;height&quot;:3390,&quot;width&quot;:13090}"/>
</p:tagLst>
</file>

<file path=ppt/tags/tag6.xml><?xml version="1.0" encoding="utf-8"?>
<p:tagLst xmlns:p="http://schemas.openxmlformats.org/presentationml/2006/main">
  <p:tag name="SMARTLAYOUT_SLIDE" val="1|1|NoFill|#FFFFFF|False|True|"/>
  <p:tag name="RESOURCELIBID_SMARTLAYOUT" val="55606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4078</Words>
  <Application>WPS 演示</Application>
  <PresentationFormat>宽屏</PresentationFormat>
  <Paragraphs>554</Paragraphs>
  <Slides>36</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Arial</vt:lpstr>
      <vt:lpstr>宋体</vt:lpstr>
      <vt:lpstr>Wingdings</vt:lpstr>
      <vt:lpstr>微软雅黑</vt:lpstr>
      <vt:lpstr>黑体</vt:lpstr>
      <vt:lpstr>等线</vt:lpstr>
      <vt:lpstr>Wingdings</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王贺</dc:creator>
  <cp:lastModifiedBy>鱼遇雨欲语于余</cp:lastModifiedBy>
  <cp:revision>182</cp:revision>
  <dcterms:created xsi:type="dcterms:W3CDTF">2019-04-29T15:15:00Z</dcterms:created>
  <dcterms:modified xsi:type="dcterms:W3CDTF">2020-09-15T15:28:49Z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